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6858000" cx="12192000"/>
  <p:notesSz cx="6858000" cy="9144000"/>
  <p:embeddedFontLst>
    <p:embeddedFont>
      <p:font typeface="Inter SemiBold"/>
      <p:regular r:id="rId55"/>
      <p:bold r:id="rId56"/>
      <p:italic r:id="rId57"/>
      <p:boldItalic r:id="rId58"/>
    </p:embeddedFont>
    <p:embeddedFont>
      <p:font typeface="Inter Light"/>
      <p:regular r:id="rId59"/>
      <p:bold r:id="rId60"/>
      <p:italic r:id="rId61"/>
      <p:boldItalic r:id="rId62"/>
    </p:embeddedFont>
    <p:embeddedFont>
      <p:font typeface="Inter"/>
      <p:regular r:id="rId63"/>
      <p:bold r:id="rId64"/>
      <p:italic r:id="rId65"/>
      <p:boldItalic r:id="rId66"/>
    </p:embeddedFont>
    <p:embeddedFont>
      <p:font typeface="Merriweather"/>
      <p:regular r:id="rId67"/>
      <p:bold r:id="rId68"/>
      <p:italic r:id="rId69"/>
      <p:boldItalic r:id="rId70"/>
    </p:embeddedFont>
    <p:embeddedFont>
      <p:font typeface="DM Sans"/>
      <p:regular r:id="rId71"/>
      <p:bold r:id="rId72"/>
      <p:italic r:id="rId73"/>
      <p:boldItalic r:id="rId74"/>
    </p:embeddedFont>
    <p:embeddedFont>
      <p:font typeface="JetBrains Mono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CB00FF0-3A13-48A2-82E8-E9A94BDC0E8D}">
  <a:tblStyle styleId="{4CB00FF0-3A13-48A2-82E8-E9A94BDC0E8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DMSans-italic.fntdata"/><Relationship Id="rId72" Type="http://schemas.openxmlformats.org/officeDocument/2006/relationships/font" Target="fonts/DMSans-bold.fntdata"/><Relationship Id="rId31" Type="http://schemas.openxmlformats.org/officeDocument/2006/relationships/slide" Target="slides/slide25.xml"/><Relationship Id="rId75" Type="http://schemas.openxmlformats.org/officeDocument/2006/relationships/font" Target="fonts/JetBrainsMono-regular.fntdata"/><Relationship Id="rId30" Type="http://schemas.openxmlformats.org/officeDocument/2006/relationships/slide" Target="slides/slide24.xml"/><Relationship Id="rId74" Type="http://schemas.openxmlformats.org/officeDocument/2006/relationships/font" Target="fonts/DMSans-boldItalic.fntdata"/><Relationship Id="rId33" Type="http://schemas.openxmlformats.org/officeDocument/2006/relationships/slide" Target="slides/slide27.xml"/><Relationship Id="rId77" Type="http://schemas.openxmlformats.org/officeDocument/2006/relationships/font" Target="fonts/JetBrainsMono-italic.fntdata"/><Relationship Id="rId32" Type="http://schemas.openxmlformats.org/officeDocument/2006/relationships/slide" Target="slides/slide26.xml"/><Relationship Id="rId76" Type="http://schemas.openxmlformats.org/officeDocument/2006/relationships/font" Target="fonts/JetBrainsMono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schemas.openxmlformats.org/officeDocument/2006/relationships/font" Target="fonts/JetBrainsMono-boldItalic.fntdata"/><Relationship Id="rId71" Type="http://schemas.openxmlformats.org/officeDocument/2006/relationships/font" Target="fonts/DMSans-regular.fntdata"/><Relationship Id="rId70" Type="http://schemas.openxmlformats.org/officeDocument/2006/relationships/font" Target="fonts/Merriweather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InterLight-boldItalic.fntdata"/><Relationship Id="rId61" Type="http://schemas.openxmlformats.org/officeDocument/2006/relationships/font" Target="fonts/InterLight-italic.fntdata"/><Relationship Id="rId20" Type="http://schemas.openxmlformats.org/officeDocument/2006/relationships/slide" Target="slides/slide14.xml"/><Relationship Id="rId64" Type="http://schemas.openxmlformats.org/officeDocument/2006/relationships/font" Target="fonts/Inter-bold.fntdata"/><Relationship Id="rId63" Type="http://schemas.openxmlformats.org/officeDocument/2006/relationships/font" Target="fonts/Inter-regular.fntdata"/><Relationship Id="rId22" Type="http://schemas.openxmlformats.org/officeDocument/2006/relationships/slide" Target="slides/slide16.xml"/><Relationship Id="rId66" Type="http://schemas.openxmlformats.org/officeDocument/2006/relationships/font" Target="fonts/Inter-boldItalic.fntdata"/><Relationship Id="rId21" Type="http://schemas.openxmlformats.org/officeDocument/2006/relationships/slide" Target="slides/slide15.xml"/><Relationship Id="rId65" Type="http://schemas.openxmlformats.org/officeDocument/2006/relationships/font" Target="fonts/Inter-italic.fntdata"/><Relationship Id="rId24" Type="http://schemas.openxmlformats.org/officeDocument/2006/relationships/slide" Target="slides/slide18.xml"/><Relationship Id="rId68" Type="http://schemas.openxmlformats.org/officeDocument/2006/relationships/font" Target="fonts/Merriweather-bold.fntdata"/><Relationship Id="rId23" Type="http://schemas.openxmlformats.org/officeDocument/2006/relationships/slide" Target="slides/slide17.xml"/><Relationship Id="rId67" Type="http://schemas.openxmlformats.org/officeDocument/2006/relationships/font" Target="fonts/Merriweather-regular.fntdata"/><Relationship Id="rId60" Type="http://schemas.openxmlformats.org/officeDocument/2006/relationships/font" Target="fonts/InterLight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erriweather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InterSemiBold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InterSemiBold-italic.fntdata"/><Relationship Id="rId12" Type="http://schemas.openxmlformats.org/officeDocument/2006/relationships/slide" Target="slides/slide6.xml"/><Relationship Id="rId56" Type="http://schemas.openxmlformats.org/officeDocument/2006/relationships/font" Target="fonts/InterSemiBold-bold.fntdata"/><Relationship Id="rId15" Type="http://schemas.openxmlformats.org/officeDocument/2006/relationships/slide" Target="slides/slide9.xml"/><Relationship Id="rId59" Type="http://schemas.openxmlformats.org/officeDocument/2006/relationships/font" Target="fonts/InterLight-regular.fntdata"/><Relationship Id="rId14" Type="http://schemas.openxmlformats.org/officeDocument/2006/relationships/slide" Target="slides/slide8.xml"/><Relationship Id="rId58" Type="http://schemas.openxmlformats.org/officeDocument/2006/relationships/font" Target="fonts/InterSemiBold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d66af437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ad66af4374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ad66af437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ad66af4374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d66af4374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ad66af4374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d66af4374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ad66af4374_1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ad66af4374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ad66af4374_1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d66af43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ad66af437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image" Target="../media/image48.png"/><Relationship Id="rId6" Type="http://schemas.openxmlformats.org/officeDocument/2006/relationships/image" Target="../media/image37.png"/><Relationship Id="rId7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61.png"/><Relationship Id="rId8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6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5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Relationship Id="rId4" Type="http://schemas.openxmlformats.org/officeDocument/2006/relationships/image" Target="../media/image43.png"/><Relationship Id="rId5" Type="http://schemas.openxmlformats.org/officeDocument/2006/relationships/image" Target="../media/image67.png"/><Relationship Id="rId6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Relationship Id="rId4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4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Relationship Id="rId4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Relationship Id="rId4" Type="http://schemas.openxmlformats.org/officeDocument/2006/relationships/image" Target="../media/image6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Relationship Id="rId4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Relationship Id="rId4" Type="http://schemas.openxmlformats.org/officeDocument/2006/relationships/image" Target="../media/image7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Relationship Id="rId4" Type="http://schemas.openxmlformats.org/officeDocument/2006/relationships/image" Target="../media/image43.png"/><Relationship Id="rId5" Type="http://schemas.openxmlformats.org/officeDocument/2006/relationships/image" Target="../media/image67.png"/><Relationship Id="rId6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Relationship Id="rId4" Type="http://schemas.openxmlformats.org/officeDocument/2006/relationships/image" Target="../media/image6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Relationship Id="rId4" Type="http://schemas.openxmlformats.org/officeDocument/2006/relationships/image" Target="../media/image72.png"/><Relationship Id="rId9" Type="http://schemas.openxmlformats.org/officeDocument/2006/relationships/image" Target="../media/image73.png"/><Relationship Id="rId5" Type="http://schemas.openxmlformats.org/officeDocument/2006/relationships/image" Target="../media/image77.png"/><Relationship Id="rId6" Type="http://schemas.openxmlformats.org/officeDocument/2006/relationships/image" Target="../media/image79.png"/><Relationship Id="rId7" Type="http://schemas.openxmlformats.org/officeDocument/2006/relationships/image" Target="../media/image76.png"/><Relationship Id="rId8" Type="http://schemas.openxmlformats.org/officeDocument/2006/relationships/image" Target="../media/image7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.png"/><Relationship Id="rId4" Type="http://schemas.openxmlformats.org/officeDocument/2006/relationships/image" Target="../media/image71.png"/><Relationship Id="rId5" Type="http://schemas.openxmlformats.org/officeDocument/2006/relationships/image" Target="../media/image80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3250" y="542925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990352" y="763519"/>
            <a:ext cx="9961200" cy="3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COS 101: INTRODUCTION TO COMPUTER SCIENCE</a:t>
            </a:r>
            <a:endParaRPr b="1" sz="5400">
              <a:solidFill>
                <a:srgbClr val="0F172A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Module 1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5400" u="none" cap="none" strike="noStrik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 Understanding the Computer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2605099" y="4775010"/>
            <a:ext cx="6981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A Comprehensive Guide to Concepts, History, and Classification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726350" y="5982875"/>
            <a:ext cx="903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9050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PRISCILLA EBUNOLUWA OYEBADE</a:t>
            </a:r>
            <a:endParaRPr sz="2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18" name="Google Shape;2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9" name="Google Shape;21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1419225"/>
            <a:ext cx="5381625" cy="496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0" name="Google Shape;22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1419225"/>
            <a:ext cx="5381625" cy="4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/>
          <p:nvPr/>
        </p:nvSpPr>
        <p:spPr>
          <a:xfrm>
            <a:off x="476250" y="476250"/>
            <a:ext cx="1171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What is a Number System?</a:t>
            </a:r>
            <a:endParaRPr/>
          </a:p>
        </p:txBody>
      </p:sp>
      <p:sp>
        <p:nvSpPr>
          <p:cNvPr id="222" name="Google Shape;222;p22"/>
          <p:cNvSpPr/>
          <p:nvPr/>
        </p:nvSpPr>
        <p:spPr>
          <a:xfrm>
            <a:off x="476250" y="1114425"/>
            <a:ext cx="11239500" cy="192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809625" y="1704975"/>
            <a:ext cx="5000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Definition</a:t>
            </a:r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809625" y="2190750"/>
            <a:ext cx="4762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A number system is a technique used to represent and work with numbers. It is a set of values used to represent different quantities.</a:t>
            </a:r>
            <a:endParaRPr/>
          </a:p>
        </p:txBody>
      </p:sp>
      <p:sp>
        <p:nvSpPr>
          <p:cNvPr id="225" name="Google Shape;225;p22"/>
          <p:cNvSpPr txBox="1"/>
          <p:nvPr/>
        </p:nvSpPr>
        <p:spPr>
          <a:xfrm>
            <a:off x="6667500" y="1704975"/>
            <a:ext cx="5000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Base (Radix)</a:t>
            </a:r>
            <a:endParaRPr/>
          </a:p>
        </p:txBody>
      </p:sp>
      <p:sp>
        <p:nvSpPr>
          <p:cNvPr id="226" name="Google Shape;226;p22"/>
          <p:cNvSpPr txBox="1"/>
          <p:nvPr/>
        </p:nvSpPr>
        <p:spPr>
          <a:xfrm>
            <a:off x="6667500" y="2190750"/>
            <a:ext cx="476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The total number of unique digits available in a number system.</a:t>
            </a:r>
            <a:endParaRPr/>
          </a:p>
        </p:txBody>
      </p:sp>
      <p:sp>
        <p:nvSpPr>
          <p:cNvPr id="227" name="Google Shape;227;p22"/>
          <p:cNvSpPr txBox="1"/>
          <p:nvPr/>
        </p:nvSpPr>
        <p:spPr>
          <a:xfrm>
            <a:off x="6838950" y="2952750"/>
            <a:ext cx="66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228" name="Google Shape;228;p22"/>
          <p:cNvSpPr txBox="1"/>
          <p:nvPr/>
        </p:nvSpPr>
        <p:spPr>
          <a:xfrm>
            <a:off x="6905625" y="2952750"/>
            <a:ext cx="4524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Decimal (Base 10):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0, 1, 2, 3, 4, 5, 6, 7, 8, 9</a:t>
            </a:r>
            <a:endParaRPr/>
          </a:p>
        </p:txBody>
      </p:sp>
      <p:sp>
        <p:nvSpPr>
          <p:cNvPr id="229" name="Google Shape;229;p22"/>
          <p:cNvSpPr txBox="1"/>
          <p:nvPr/>
        </p:nvSpPr>
        <p:spPr>
          <a:xfrm>
            <a:off x="6838950" y="3371850"/>
            <a:ext cx="66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230" name="Google Shape;230;p22"/>
          <p:cNvSpPr txBox="1"/>
          <p:nvPr/>
        </p:nvSpPr>
        <p:spPr>
          <a:xfrm>
            <a:off x="6905625" y="3371850"/>
            <a:ext cx="4524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Binary (Base 2):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0, 1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35" name="Google Shape;23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6" name="Google Shape;23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1928812"/>
            <a:ext cx="11239500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3"/>
          <p:cNvSpPr txBox="1"/>
          <p:nvPr/>
        </p:nvSpPr>
        <p:spPr>
          <a:xfrm>
            <a:off x="476250" y="476250"/>
            <a:ext cx="1171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The Decimal System (Base 10)</a:t>
            </a:r>
            <a:endParaRPr/>
          </a:p>
        </p:txBody>
      </p:sp>
      <p:sp>
        <p:nvSpPr>
          <p:cNvPr id="238" name="Google Shape;238;p23"/>
          <p:cNvSpPr/>
          <p:nvPr/>
        </p:nvSpPr>
        <p:spPr>
          <a:xfrm>
            <a:off x="476250" y="1114425"/>
            <a:ext cx="11239500" cy="192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39" name="Google Shape;23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625" y="2214562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3"/>
          <p:cNvSpPr txBox="1"/>
          <p:nvPr/>
        </p:nvSpPr>
        <p:spPr>
          <a:xfrm>
            <a:off x="809625" y="2928937"/>
            <a:ext cx="11151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The Human Standard</a:t>
            </a:r>
            <a:endParaRPr/>
          </a:p>
        </p:txBody>
      </p:sp>
      <p:sp>
        <p:nvSpPr>
          <p:cNvPr id="241" name="Google Shape;241;p23"/>
          <p:cNvSpPr txBox="1"/>
          <p:nvPr/>
        </p:nvSpPr>
        <p:spPr>
          <a:xfrm>
            <a:off x="809625" y="3414712"/>
            <a:ext cx="10620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The decimal system is what humans use in daily life.</a:t>
            </a:r>
            <a:endParaRPr/>
          </a:p>
        </p:txBody>
      </p:sp>
      <p:pic>
        <p:nvPicPr>
          <p:cNvPr descr="image.png" id="242" name="Google Shape;24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500" y="2386012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3"/>
          <p:cNvSpPr txBox="1"/>
          <p:nvPr/>
        </p:nvSpPr>
        <p:spPr>
          <a:xfrm>
            <a:off x="981075" y="3871912"/>
            <a:ext cx="66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244" name="Google Shape;244;p23"/>
          <p:cNvSpPr txBox="1"/>
          <p:nvPr/>
        </p:nvSpPr>
        <p:spPr>
          <a:xfrm>
            <a:off x="1047750" y="3871912"/>
            <a:ext cx="1038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Base: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10</a:t>
            </a:r>
            <a:endParaRPr/>
          </a:p>
        </p:txBody>
      </p:sp>
      <p:sp>
        <p:nvSpPr>
          <p:cNvPr id="245" name="Google Shape;245;p23"/>
          <p:cNvSpPr txBox="1"/>
          <p:nvPr/>
        </p:nvSpPr>
        <p:spPr>
          <a:xfrm>
            <a:off x="981075" y="4291012"/>
            <a:ext cx="66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246" name="Google Shape;246;p23"/>
          <p:cNvSpPr txBox="1"/>
          <p:nvPr/>
        </p:nvSpPr>
        <p:spPr>
          <a:xfrm>
            <a:off x="1047750" y="4291012"/>
            <a:ext cx="1038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Digits: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0 through 9</a:t>
            </a:r>
            <a:endParaRPr/>
          </a:p>
        </p:txBody>
      </p:sp>
      <p:sp>
        <p:nvSpPr>
          <p:cNvPr id="247" name="Google Shape;247;p23"/>
          <p:cNvSpPr txBox="1"/>
          <p:nvPr/>
        </p:nvSpPr>
        <p:spPr>
          <a:xfrm>
            <a:off x="981075" y="4710112"/>
            <a:ext cx="66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248" name="Google Shape;248;p23"/>
          <p:cNvSpPr txBox="1"/>
          <p:nvPr/>
        </p:nvSpPr>
        <p:spPr>
          <a:xfrm>
            <a:off x="1047750" y="4710112"/>
            <a:ext cx="1038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Positional Value: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Each digit's value depends on its position (units, tens, hundreds).</a:t>
            </a:r>
            <a:endParaRPr/>
          </a:p>
        </p:txBody>
      </p:sp>
      <p:sp>
        <p:nvSpPr>
          <p:cNvPr id="249" name="Google Shape;249;p23"/>
          <p:cNvSpPr txBox="1"/>
          <p:nvPr/>
        </p:nvSpPr>
        <p:spPr>
          <a:xfrm>
            <a:off x="981075" y="5129212"/>
            <a:ext cx="66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250" name="Google Shape;250;p23"/>
          <p:cNvSpPr txBox="1"/>
          <p:nvPr/>
        </p:nvSpPr>
        <p:spPr>
          <a:xfrm>
            <a:off x="1047750" y="5129212"/>
            <a:ext cx="10382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Example: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$456 = (4 \times 10^2) + (5 \times 10^1) + (6 \times 10^0)$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55" name="Google Shape;25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"/>
          <p:cNvSpPr txBox="1"/>
          <p:nvPr/>
        </p:nvSpPr>
        <p:spPr>
          <a:xfrm>
            <a:off x="571500" y="1233487"/>
            <a:ext cx="5200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The Binary System (Base 2)</a:t>
            </a:r>
            <a:endParaRPr/>
          </a:p>
        </p:txBody>
      </p:sp>
      <p:sp>
        <p:nvSpPr>
          <p:cNvPr id="257" name="Google Shape;257;p24"/>
          <p:cNvSpPr txBox="1"/>
          <p:nvPr/>
        </p:nvSpPr>
        <p:spPr>
          <a:xfrm>
            <a:off x="571500" y="2509837"/>
            <a:ext cx="5200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The Machine Language</a:t>
            </a:r>
            <a:endParaRPr/>
          </a:p>
        </p:txBody>
      </p:sp>
      <p:sp>
        <p:nvSpPr>
          <p:cNvPr id="258" name="Google Shape;258;p24"/>
          <p:cNvSpPr txBox="1"/>
          <p:nvPr/>
        </p:nvSpPr>
        <p:spPr>
          <a:xfrm>
            <a:off x="571500" y="2919412"/>
            <a:ext cx="495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Computers understand only two states: On and Off (High voltage and Low voltage).</a:t>
            </a:r>
            <a:endParaRPr/>
          </a:p>
        </p:txBody>
      </p:sp>
      <p:pic>
        <p:nvPicPr>
          <p:cNvPr descr="image.png" id="259" name="Google Shape;25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4"/>
          <p:cNvSpPr txBox="1"/>
          <p:nvPr/>
        </p:nvSpPr>
        <p:spPr>
          <a:xfrm>
            <a:off x="742950" y="3795712"/>
            <a:ext cx="66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261" name="Google Shape;261;p24"/>
          <p:cNvSpPr txBox="1"/>
          <p:nvPr/>
        </p:nvSpPr>
        <p:spPr>
          <a:xfrm>
            <a:off x="809625" y="3795712"/>
            <a:ext cx="4714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Base: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2</a:t>
            </a:r>
            <a:endParaRPr/>
          </a:p>
        </p:txBody>
      </p:sp>
      <p:sp>
        <p:nvSpPr>
          <p:cNvPr id="262" name="Google Shape;262;p24"/>
          <p:cNvSpPr txBox="1"/>
          <p:nvPr/>
        </p:nvSpPr>
        <p:spPr>
          <a:xfrm>
            <a:off x="742950" y="4214812"/>
            <a:ext cx="66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263" name="Google Shape;263;p24"/>
          <p:cNvSpPr txBox="1"/>
          <p:nvPr/>
        </p:nvSpPr>
        <p:spPr>
          <a:xfrm>
            <a:off x="809625" y="4214812"/>
            <a:ext cx="4714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Digits: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0 and 1</a:t>
            </a:r>
            <a:endParaRPr/>
          </a:p>
        </p:txBody>
      </p:sp>
      <p:sp>
        <p:nvSpPr>
          <p:cNvPr id="264" name="Google Shape;264;p24"/>
          <p:cNvSpPr txBox="1"/>
          <p:nvPr/>
        </p:nvSpPr>
        <p:spPr>
          <a:xfrm>
            <a:off x="742950" y="4633912"/>
            <a:ext cx="66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265" name="Google Shape;265;p24"/>
          <p:cNvSpPr txBox="1"/>
          <p:nvPr/>
        </p:nvSpPr>
        <p:spPr>
          <a:xfrm>
            <a:off x="809625" y="4633912"/>
            <a:ext cx="4714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Bit: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A single binary digit.</a:t>
            </a:r>
            <a:endParaRPr/>
          </a:p>
        </p:txBody>
      </p:sp>
      <p:sp>
        <p:nvSpPr>
          <p:cNvPr id="266" name="Google Shape;266;p24"/>
          <p:cNvSpPr txBox="1"/>
          <p:nvPr/>
        </p:nvSpPr>
        <p:spPr>
          <a:xfrm>
            <a:off x="742950" y="5053012"/>
            <a:ext cx="66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•</a:t>
            </a:r>
            <a:endParaRPr/>
          </a:p>
        </p:txBody>
      </p:sp>
      <p:sp>
        <p:nvSpPr>
          <p:cNvPr id="267" name="Google Shape;267;p24"/>
          <p:cNvSpPr txBox="1"/>
          <p:nvPr/>
        </p:nvSpPr>
        <p:spPr>
          <a:xfrm>
            <a:off x="809625" y="5053012"/>
            <a:ext cx="4714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Byte:</a:t>
            </a: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A group of 8 bits.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72" name="Google Shape;27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3" name="Google Shape;27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1419225"/>
            <a:ext cx="5381625" cy="496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4" name="Google Shape;27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1419225"/>
            <a:ext cx="5381625" cy="4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5"/>
          <p:cNvSpPr txBox="1"/>
          <p:nvPr/>
        </p:nvSpPr>
        <p:spPr>
          <a:xfrm>
            <a:off x="476250" y="476250"/>
            <a:ext cx="1171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Octal and Hexadecimal</a:t>
            </a:r>
            <a:endParaRPr/>
          </a:p>
        </p:txBody>
      </p:sp>
      <p:sp>
        <p:nvSpPr>
          <p:cNvPr id="276" name="Google Shape;276;p25"/>
          <p:cNvSpPr/>
          <p:nvPr/>
        </p:nvSpPr>
        <p:spPr>
          <a:xfrm>
            <a:off x="476250" y="1114425"/>
            <a:ext cx="11239500" cy="192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5"/>
          <p:cNvSpPr txBox="1"/>
          <p:nvPr/>
        </p:nvSpPr>
        <p:spPr>
          <a:xfrm>
            <a:off x="809625" y="1704975"/>
            <a:ext cx="5000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Octal (Base 8)</a:t>
            </a:r>
            <a:endParaRPr/>
          </a:p>
        </p:txBody>
      </p:sp>
      <p:sp>
        <p:nvSpPr>
          <p:cNvPr id="278" name="Google Shape;278;p25"/>
          <p:cNvSpPr txBox="1"/>
          <p:nvPr/>
        </p:nvSpPr>
        <p:spPr>
          <a:xfrm>
            <a:off x="809625" y="2190750"/>
            <a:ext cx="4762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Uses 8 digits: 0, 1, 2, 3, 4, 5, 6, 7.</a:t>
            </a:r>
            <a:endParaRPr/>
          </a:p>
        </p:txBody>
      </p:sp>
      <p:sp>
        <p:nvSpPr>
          <p:cNvPr id="279" name="Google Shape;279;p25"/>
          <p:cNvSpPr txBox="1"/>
          <p:nvPr/>
        </p:nvSpPr>
        <p:spPr>
          <a:xfrm>
            <a:off x="809625" y="2686050"/>
            <a:ext cx="4762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Used in early computing systems (like the PDP-8).</a:t>
            </a:r>
            <a:endParaRPr/>
          </a:p>
        </p:txBody>
      </p:sp>
      <p:sp>
        <p:nvSpPr>
          <p:cNvPr id="280" name="Google Shape;280;p25"/>
          <p:cNvSpPr txBox="1"/>
          <p:nvPr/>
        </p:nvSpPr>
        <p:spPr>
          <a:xfrm>
            <a:off x="6667500" y="1704975"/>
            <a:ext cx="5000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Hexadecimal (Base 16)</a:t>
            </a:r>
            <a:endParaRPr/>
          </a:p>
        </p:txBody>
      </p:sp>
      <p:sp>
        <p:nvSpPr>
          <p:cNvPr id="281" name="Google Shape;281;p25"/>
          <p:cNvSpPr txBox="1"/>
          <p:nvPr/>
        </p:nvSpPr>
        <p:spPr>
          <a:xfrm>
            <a:off x="6667500" y="2190750"/>
            <a:ext cx="4762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Uses 16 alphanumerics: 0-9 and A-F.</a:t>
            </a:r>
            <a:endParaRPr/>
          </a:p>
        </p:txBody>
      </p:sp>
      <p:sp>
        <p:nvSpPr>
          <p:cNvPr id="282" name="Google Shape;282;p25"/>
          <p:cNvSpPr txBox="1"/>
          <p:nvPr/>
        </p:nvSpPr>
        <p:spPr>
          <a:xfrm>
            <a:off x="6667500" y="2686050"/>
            <a:ext cx="4762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A=10, B=11... F=15</a:t>
            </a:r>
            <a:endParaRPr/>
          </a:p>
        </p:txBody>
      </p:sp>
      <p:sp>
        <p:nvSpPr>
          <p:cNvPr id="283" name="Google Shape;283;p25"/>
          <p:cNvSpPr txBox="1"/>
          <p:nvPr/>
        </p:nvSpPr>
        <p:spPr>
          <a:xfrm>
            <a:off x="6667500" y="3181350"/>
            <a:ext cx="476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Widely used today to simplify binary addresses and represent colors (e.g., #FFFFFF).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88" name="Google Shape;28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6"/>
          <p:cNvSpPr txBox="1"/>
          <p:nvPr/>
        </p:nvSpPr>
        <p:spPr>
          <a:xfrm>
            <a:off x="476250" y="476250"/>
            <a:ext cx="1171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System Comparison</a:t>
            </a:r>
            <a:endParaRPr/>
          </a:p>
        </p:txBody>
      </p:sp>
      <p:sp>
        <p:nvSpPr>
          <p:cNvPr id="290" name="Google Shape;290;p26"/>
          <p:cNvSpPr/>
          <p:nvPr/>
        </p:nvSpPr>
        <p:spPr>
          <a:xfrm>
            <a:off x="476250" y="1114425"/>
            <a:ext cx="11239500" cy="192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1" name="Google Shape;291;p26"/>
          <p:cNvGraphicFramePr/>
          <p:nvPr/>
        </p:nvGraphicFramePr>
        <p:xfrm>
          <a:off x="1038225" y="16954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{4CB00FF0-3A13-48A2-82E8-E9A94BDC0E8D}</a:tableStyleId>
              </a:tblPr>
              <a:tblGrid>
                <a:gridCol w="3259325"/>
                <a:gridCol w="2857950"/>
                <a:gridCol w="3998275"/>
              </a:tblGrid>
              <a:tr h="551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Decimal (Base 10)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0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Binary (Base 2)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0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500" u="none" cap="none" strike="noStrike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Hexadecimal (Base 16)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088"/>
                    </a:solidFill>
                  </a:tcPr>
                </a:tc>
              </a:tr>
              <a:tr h="551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0000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0001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C"/>
                    </a:solidFill>
                  </a:tcPr>
                </a:tc>
              </a:tr>
              <a:tr h="551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5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0101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5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1010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C"/>
                    </a:solidFill>
                  </a:tcPr>
                </a:tc>
              </a:tr>
              <a:tr h="551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1011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1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15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1111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C"/>
                    </a:solidFill>
                  </a:tcPr>
                </a:tc>
              </a:tr>
              <a:tr h="551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16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10000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2" name="Google Shape;292;p26"/>
          <p:cNvSpPr/>
          <p:nvPr/>
        </p:nvSpPr>
        <p:spPr>
          <a:xfrm>
            <a:off x="1038225" y="2271712"/>
            <a:ext cx="3259200" cy="28500"/>
          </a:xfrm>
          <a:prstGeom prst="rect">
            <a:avLst/>
          </a:prstGeom>
          <a:solidFill>
            <a:srgbClr val="11CA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4297560" y="2271712"/>
            <a:ext cx="2857800" cy="28500"/>
          </a:xfrm>
          <a:prstGeom prst="rect">
            <a:avLst/>
          </a:prstGeom>
          <a:solidFill>
            <a:srgbClr val="11CA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6"/>
          <p:cNvSpPr/>
          <p:nvPr/>
        </p:nvSpPr>
        <p:spPr>
          <a:xfrm>
            <a:off x="7155507" y="2271712"/>
            <a:ext cx="3998400" cy="28500"/>
          </a:xfrm>
          <a:prstGeom prst="rect">
            <a:avLst/>
          </a:prstGeom>
          <a:solidFill>
            <a:srgbClr val="11CA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6"/>
          <p:cNvSpPr/>
          <p:nvPr/>
        </p:nvSpPr>
        <p:spPr>
          <a:xfrm>
            <a:off x="1038225" y="2843212"/>
            <a:ext cx="32592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6"/>
          <p:cNvSpPr/>
          <p:nvPr/>
        </p:nvSpPr>
        <p:spPr>
          <a:xfrm>
            <a:off x="4297560" y="2843212"/>
            <a:ext cx="28578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6"/>
          <p:cNvSpPr/>
          <p:nvPr/>
        </p:nvSpPr>
        <p:spPr>
          <a:xfrm>
            <a:off x="7155507" y="2843212"/>
            <a:ext cx="39984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6"/>
          <p:cNvSpPr/>
          <p:nvPr/>
        </p:nvSpPr>
        <p:spPr>
          <a:xfrm>
            <a:off x="1038225" y="3386137"/>
            <a:ext cx="32592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6"/>
          <p:cNvSpPr/>
          <p:nvPr/>
        </p:nvSpPr>
        <p:spPr>
          <a:xfrm>
            <a:off x="4297560" y="3386137"/>
            <a:ext cx="28578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6"/>
          <p:cNvSpPr/>
          <p:nvPr/>
        </p:nvSpPr>
        <p:spPr>
          <a:xfrm>
            <a:off x="7155507" y="3386137"/>
            <a:ext cx="39984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6"/>
          <p:cNvSpPr/>
          <p:nvPr/>
        </p:nvSpPr>
        <p:spPr>
          <a:xfrm>
            <a:off x="1038225" y="3929062"/>
            <a:ext cx="32592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6"/>
          <p:cNvSpPr/>
          <p:nvPr/>
        </p:nvSpPr>
        <p:spPr>
          <a:xfrm>
            <a:off x="4297560" y="3929062"/>
            <a:ext cx="28578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6"/>
          <p:cNvSpPr/>
          <p:nvPr/>
        </p:nvSpPr>
        <p:spPr>
          <a:xfrm>
            <a:off x="7155507" y="3929062"/>
            <a:ext cx="39984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6"/>
          <p:cNvSpPr/>
          <p:nvPr/>
        </p:nvSpPr>
        <p:spPr>
          <a:xfrm>
            <a:off x="1038225" y="4471987"/>
            <a:ext cx="32592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6"/>
          <p:cNvSpPr/>
          <p:nvPr/>
        </p:nvSpPr>
        <p:spPr>
          <a:xfrm>
            <a:off x="4297560" y="4471987"/>
            <a:ext cx="28578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6"/>
          <p:cNvSpPr/>
          <p:nvPr/>
        </p:nvSpPr>
        <p:spPr>
          <a:xfrm>
            <a:off x="7155507" y="4471987"/>
            <a:ext cx="39984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6"/>
          <p:cNvSpPr/>
          <p:nvPr/>
        </p:nvSpPr>
        <p:spPr>
          <a:xfrm>
            <a:off x="1038225" y="5014912"/>
            <a:ext cx="32592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6"/>
          <p:cNvSpPr/>
          <p:nvPr/>
        </p:nvSpPr>
        <p:spPr>
          <a:xfrm>
            <a:off x="4297560" y="5014912"/>
            <a:ext cx="28578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7155507" y="5014912"/>
            <a:ext cx="39984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6"/>
          <p:cNvSpPr/>
          <p:nvPr/>
        </p:nvSpPr>
        <p:spPr>
          <a:xfrm>
            <a:off x="1038225" y="5557837"/>
            <a:ext cx="32592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6"/>
          <p:cNvSpPr/>
          <p:nvPr/>
        </p:nvSpPr>
        <p:spPr>
          <a:xfrm>
            <a:off x="4297560" y="5557837"/>
            <a:ext cx="28578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6"/>
          <p:cNvSpPr/>
          <p:nvPr/>
        </p:nvSpPr>
        <p:spPr>
          <a:xfrm>
            <a:off x="7155507" y="5557837"/>
            <a:ext cx="39984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17" name="Google Shape;31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8" name="Google Shape;31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4087" y="4841378"/>
            <a:ext cx="15621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9" name="Google Shape;31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187" y="4841378"/>
            <a:ext cx="17145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20" name="Google Shape;320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2687" y="4841378"/>
            <a:ext cx="168592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21" name="Google Shape;321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29612" y="4841378"/>
            <a:ext cx="163830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Components: Hardware</a:t>
            </a:r>
            <a:endParaRPr/>
          </a:p>
        </p:txBody>
      </p:sp>
      <p:sp>
        <p:nvSpPr>
          <p:cNvPr id="323" name="Google Shape;323;p27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571500" y="2692747"/>
            <a:ext cx="11049000" cy="1188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334155"/>
                </a:solidFill>
                <a:latin typeface="Inter Light"/>
                <a:ea typeface="Inter Light"/>
                <a:cs typeface="Inter Light"/>
                <a:sym typeface="Inter Light"/>
              </a:rPr>
              <a:t>"Hardware is the part of the computer that you can kick."</a:t>
            </a:r>
            <a:endParaRPr/>
          </a:p>
        </p:txBody>
      </p:sp>
      <p:sp>
        <p:nvSpPr>
          <p:cNvPr id="325" name="Google Shape;325;p27"/>
          <p:cNvSpPr txBox="1"/>
          <p:nvPr/>
        </p:nvSpPr>
        <p:spPr>
          <a:xfrm>
            <a:off x="571500" y="4071788"/>
            <a:ext cx="110490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— Popular Tech Saying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30" name="Google Shape;33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8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Components: Software</a:t>
            </a:r>
            <a:endParaRPr/>
          </a:p>
        </p:txBody>
      </p:sp>
      <p:sp>
        <p:nvSpPr>
          <p:cNvPr id="332" name="Google Shape;332;p28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8"/>
          <p:cNvSpPr txBox="1"/>
          <p:nvPr/>
        </p:nvSpPr>
        <p:spPr>
          <a:xfrm>
            <a:off x="571500" y="2742307"/>
            <a:ext cx="5350668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System Software</a:t>
            </a:r>
            <a:endParaRPr/>
          </a:p>
        </p:txBody>
      </p:sp>
      <p:sp>
        <p:nvSpPr>
          <p:cNvPr id="334" name="Google Shape;334;p28"/>
          <p:cNvSpPr txBox="1"/>
          <p:nvPr/>
        </p:nvSpPr>
        <p:spPr>
          <a:xfrm>
            <a:off x="571500" y="3210817"/>
            <a:ext cx="509587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Programs that run the computer hardware itself. The base layer.</a:t>
            </a:r>
            <a:endParaRPr/>
          </a:p>
        </p:txBody>
      </p:sp>
      <p:sp>
        <p:nvSpPr>
          <p:cNvPr id="335" name="Google Shape;335;p28"/>
          <p:cNvSpPr txBox="1"/>
          <p:nvPr/>
        </p:nvSpPr>
        <p:spPr>
          <a:xfrm>
            <a:off x="6334125" y="2742307"/>
            <a:ext cx="5350668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Application Software</a:t>
            </a:r>
            <a:endParaRPr/>
          </a:p>
        </p:txBody>
      </p:sp>
      <p:sp>
        <p:nvSpPr>
          <p:cNvPr id="336" name="Google Shape;336;p28"/>
          <p:cNvSpPr txBox="1"/>
          <p:nvPr/>
        </p:nvSpPr>
        <p:spPr>
          <a:xfrm>
            <a:off x="6334125" y="3210817"/>
            <a:ext cx="509587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Programs designed for the end-user to perform specific tasks.</a:t>
            </a:r>
            <a:endParaRPr/>
          </a:p>
        </p:txBody>
      </p:sp>
      <p:sp>
        <p:nvSpPr>
          <p:cNvPr id="337" name="Google Shape;337;p28"/>
          <p:cNvSpPr txBox="1"/>
          <p:nvPr/>
        </p:nvSpPr>
        <p:spPr>
          <a:xfrm>
            <a:off x="666750" y="3910845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762000" y="3911798"/>
            <a:ext cx="49053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Operating Systems (Windows, Linux)</a:t>
            </a:r>
            <a:endParaRPr/>
          </a:p>
        </p:txBody>
      </p:sp>
      <p:sp>
        <p:nvSpPr>
          <p:cNvPr id="339" name="Google Shape;339;p28"/>
          <p:cNvSpPr txBox="1"/>
          <p:nvPr/>
        </p:nvSpPr>
        <p:spPr>
          <a:xfrm>
            <a:off x="666750" y="4299436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340" name="Google Shape;340;p28"/>
          <p:cNvSpPr txBox="1"/>
          <p:nvPr/>
        </p:nvSpPr>
        <p:spPr>
          <a:xfrm>
            <a:off x="762000" y="4300388"/>
            <a:ext cx="49053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Device Drivers</a:t>
            </a:r>
            <a:endParaRPr/>
          </a:p>
        </p:txBody>
      </p:sp>
      <p:sp>
        <p:nvSpPr>
          <p:cNvPr id="341" name="Google Shape;341;p28"/>
          <p:cNvSpPr txBox="1"/>
          <p:nvPr/>
        </p:nvSpPr>
        <p:spPr>
          <a:xfrm>
            <a:off x="666750" y="4688026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342" name="Google Shape;342;p28"/>
          <p:cNvSpPr txBox="1"/>
          <p:nvPr/>
        </p:nvSpPr>
        <p:spPr>
          <a:xfrm>
            <a:off x="762000" y="4688978"/>
            <a:ext cx="49053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Utilities (Antivirus)</a:t>
            </a:r>
            <a:endParaRPr/>
          </a:p>
        </p:txBody>
      </p:sp>
      <p:sp>
        <p:nvSpPr>
          <p:cNvPr id="343" name="Google Shape;343;p28"/>
          <p:cNvSpPr txBox="1"/>
          <p:nvPr/>
        </p:nvSpPr>
        <p:spPr>
          <a:xfrm>
            <a:off x="6429375" y="3910845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344" name="Google Shape;344;p28"/>
          <p:cNvSpPr txBox="1"/>
          <p:nvPr/>
        </p:nvSpPr>
        <p:spPr>
          <a:xfrm>
            <a:off x="6524625" y="3911798"/>
            <a:ext cx="49053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Word Processors (Word)</a:t>
            </a:r>
            <a:endParaRPr/>
          </a:p>
        </p:txBody>
      </p:sp>
      <p:sp>
        <p:nvSpPr>
          <p:cNvPr id="345" name="Google Shape;345;p28"/>
          <p:cNvSpPr txBox="1"/>
          <p:nvPr/>
        </p:nvSpPr>
        <p:spPr>
          <a:xfrm>
            <a:off x="6429375" y="4299436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346" name="Google Shape;346;p28"/>
          <p:cNvSpPr txBox="1"/>
          <p:nvPr/>
        </p:nvSpPr>
        <p:spPr>
          <a:xfrm>
            <a:off x="6524625" y="4300388"/>
            <a:ext cx="49053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Web Browsers (Chrome)</a:t>
            </a:r>
            <a:endParaRPr/>
          </a:p>
        </p:txBody>
      </p:sp>
      <p:sp>
        <p:nvSpPr>
          <p:cNvPr id="347" name="Google Shape;347;p28"/>
          <p:cNvSpPr txBox="1"/>
          <p:nvPr/>
        </p:nvSpPr>
        <p:spPr>
          <a:xfrm>
            <a:off x="6429375" y="4688026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348" name="Google Shape;348;p28"/>
          <p:cNvSpPr txBox="1"/>
          <p:nvPr/>
        </p:nvSpPr>
        <p:spPr>
          <a:xfrm>
            <a:off x="6524625" y="4688978"/>
            <a:ext cx="49053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Games &amp; Media Players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53" name="Google Shape;3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54" name="Google Shape;35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506116"/>
            <a:ext cx="11049000" cy="284589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9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Characteristic 1: Speed</a:t>
            </a:r>
            <a:endParaRPr/>
          </a:p>
        </p:txBody>
      </p:sp>
      <p:sp>
        <p:nvSpPr>
          <p:cNvPr id="356" name="Google Shape;356;p29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357" name="Google Shape;35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2625" y="2801391"/>
            <a:ext cx="66675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9"/>
          <p:cNvSpPr txBox="1"/>
          <p:nvPr/>
        </p:nvSpPr>
        <p:spPr>
          <a:xfrm>
            <a:off x="605313" y="3753891"/>
            <a:ext cx="10981372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Incredible Processing Power</a:t>
            </a:r>
            <a:endParaRPr/>
          </a:p>
        </p:txBody>
      </p:sp>
      <p:sp>
        <p:nvSpPr>
          <p:cNvPr id="359" name="Google Shape;359;p29"/>
          <p:cNvSpPr txBox="1"/>
          <p:nvPr/>
        </p:nvSpPr>
        <p:spPr>
          <a:xfrm>
            <a:off x="866775" y="4222402"/>
            <a:ext cx="1045845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Computers work at incredible speeds, performing millions or billions of instructions per second (MIPS/BIPS).</a:t>
            </a:r>
            <a:endParaRPr/>
          </a:p>
        </p:txBody>
      </p:sp>
      <p:sp>
        <p:nvSpPr>
          <p:cNvPr id="360" name="Google Shape;360;p29"/>
          <p:cNvSpPr txBox="1"/>
          <p:nvPr/>
        </p:nvSpPr>
        <p:spPr>
          <a:xfrm>
            <a:off x="866775" y="4668142"/>
            <a:ext cx="1045845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 task that takes a human entire year can be done by a computer in a few seconds.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65" name="Google Shape;36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66" name="Google Shape;36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413545"/>
            <a:ext cx="11049000" cy="303103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0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Characteristic 2: Accuracy</a:t>
            </a:r>
            <a:endParaRPr/>
          </a:p>
        </p:txBody>
      </p:sp>
      <p:sp>
        <p:nvSpPr>
          <p:cNvPr id="368" name="Google Shape;368;p30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369" name="Google Shape;36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0" y="270882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0"/>
          <p:cNvSpPr txBox="1"/>
          <p:nvPr/>
        </p:nvSpPr>
        <p:spPr>
          <a:xfrm>
            <a:off x="605313" y="3661320"/>
            <a:ext cx="10981372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Error-Free Calculation</a:t>
            </a:r>
            <a:endParaRPr/>
          </a:p>
        </p:txBody>
      </p:sp>
      <p:sp>
        <p:nvSpPr>
          <p:cNvPr id="371" name="Google Shape;371;p30"/>
          <p:cNvSpPr txBox="1"/>
          <p:nvPr/>
        </p:nvSpPr>
        <p:spPr>
          <a:xfrm>
            <a:off x="866775" y="4129831"/>
            <a:ext cx="1045845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Computers are 100% accurate. Errors in computing are usually caused by human mistakes (bad data input or bad programming).</a:t>
            </a:r>
            <a:endParaRPr/>
          </a:p>
        </p:txBody>
      </p:sp>
      <p:sp>
        <p:nvSpPr>
          <p:cNvPr id="372" name="Google Shape;372;p30"/>
          <p:cNvSpPr txBox="1"/>
          <p:nvPr/>
        </p:nvSpPr>
        <p:spPr>
          <a:xfrm>
            <a:off x="866775" y="4815482"/>
            <a:ext cx="10458450" cy="219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80" u="none" cap="none" strike="noStrike">
                <a:solidFill>
                  <a:srgbClr val="64748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GIGO:</a:t>
            </a:r>
            <a:r>
              <a:rPr b="0" i="0" lang="en-US" sz="1080" u="none" cap="none" strike="noStrike">
                <a:solidFill>
                  <a:srgbClr val="64748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Garbage In, Garbage Out.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77" name="Google Shape;37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78" name="Google Shape;37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571625"/>
            <a:ext cx="5286375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79" name="Google Shape;37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1571625"/>
            <a:ext cx="5286375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1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Diligence &amp; Versatility</a:t>
            </a:r>
            <a:endParaRPr/>
          </a:p>
        </p:txBody>
      </p:sp>
      <p:sp>
        <p:nvSpPr>
          <p:cNvPr id="381" name="Google Shape;381;p31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1"/>
          <p:cNvSpPr txBox="1"/>
          <p:nvPr/>
        </p:nvSpPr>
        <p:spPr>
          <a:xfrm>
            <a:off x="1343025" y="1866900"/>
            <a:ext cx="4430553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Diligence</a:t>
            </a:r>
            <a:endParaRPr/>
          </a:p>
        </p:txBody>
      </p:sp>
      <p:sp>
        <p:nvSpPr>
          <p:cNvPr id="383" name="Google Shape;383;p31"/>
          <p:cNvSpPr txBox="1"/>
          <p:nvPr/>
        </p:nvSpPr>
        <p:spPr>
          <a:xfrm>
            <a:off x="866775" y="2419350"/>
            <a:ext cx="4695825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 computer never gets tired, bored, or distracted. It can perform the same task 10 million times with the exact same speed and accuracy as the first time.</a:t>
            </a:r>
            <a:endParaRPr/>
          </a:p>
        </p:txBody>
      </p:sp>
      <p:sp>
        <p:nvSpPr>
          <p:cNvPr id="384" name="Google Shape;384;p31"/>
          <p:cNvSpPr txBox="1"/>
          <p:nvPr/>
        </p:nvSpPr>
        <p:spPr>
          <a:xfrm>
            <a:off x="7105650" y="1866900"/>
            <a:ext cx="4430553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Versatility</a:t>
            </a:r>
            <a:endParaRPr/>
          </a:p>
        </p:txBody>
      </p:sp>
      <p:sp>
        <p:nvSpPr>
          <p:cNvPr id="385" name="Google Shape;385;p31"/>
          <p:cNvSpPr txBox="1"/>
          <p:nvPr/>
        </p:nvSpPr>
        <p:spPr>
          <a:xfrm>
            <a:off x="6629400" y="2419350"/>
            <a:ext cx="4695825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Computers can perform widely different tasks. At one moment it's playing music, the next it's solving a complex math problem or printing a document.</a:t>
            </a:r>
            <a:endParaRPr/>
          </a:p>
        </p:txBody>
      </p:sp>
      <p:pic>
        <p:nvPicPr>
          <p:cNvPr descr="image.png" id="386" name="Google Shape;38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6775" y="18669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87" name="Google Shape;38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9400" y="18669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88" name="Google Shape;388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1075" y="1971675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89" name="Google Shape;389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34175" y="1971675"/>
            <a:ext cx="171450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3A8A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3810714" y="2023169"/>
            <a:ext cx="457057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Part 1: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4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Basic Concepts</a:t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5619750" y="3871019"/>
            <a:ext cx="952500" cy="1905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195762" y="4385369"/>
            <a:ext cx="3800475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BFDBFE"/>
                </a:solidFill>
                <a:latin typeface="Inter"/>
                <a:ea typeface="Inter"/>
                <a:cs typeface="Inter"/>
                <a:sym typeface="Inter"/>
              </a:rPr>
              <a:t>Foundations of Computing Technology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94" name="Google Shape;39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95" name="Google Shape;39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793801"/>
            <a:ext cx="3492400" cy="22705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96" name="Google Shape;39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9650" y="2793801"/>
            <a:ext cx="3492549" cy="22705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97" name="Google Shape;39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7950" y="2793801"/>
            <a:ext cx="3492400" cy="227052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2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Limitations of a Computer</a:t>
            </a:r>
            <a:endParaRPr/>
          </a:p>
        </p:txBody>
      </p:sp>
      <p:sp>
        <p:nvSpPr>
          <p:cNvPr id="399" name="Google Shape;399;p32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2"/>
          <p:cNvSpPr txBox="1"/>
          <p:nvPr/>
        </p:nvSpPr>
        <p:spPr>
          <a:xfrm>
            <a:off x="866775" y="3089076"/>
            <a:ext cx="3046943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No I.Q.</a:t>
            </a:r>
            <a:endParaRPr/>
          </a:p>
        </p:txBody>
      </p:sp>
      <p:sp>
        <p:nvSpPr>
          <p:cNvPr id="401" name="Google Shape;401;p32"/>
          <p:cNvSpPr txBox="1"/>
          <p:nvPr/>
        </p:nvSpPr>
        <p:spPr>
          <a:xfrm>
            <a:off x="866775" y="3557587"/>
            <a:ext cx="2901850" cy="109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 computer cannot think on its own. It only does exactly what it is told to do by the user or programmer.</a:t>
            </a:r>
            <a:endParaRPr/>
          </a:p>
        </p:txBody>
      </p:sp>
      <p:sp>
        <p:nvSpPr>
          <p:cNvPr id="402" name="Google Shape;402;p32"/>
          <p:cNvSpPr txBox="1"/>
          <p:nvPr/>
        </p:nvSpPr>
        <p:spPr>
          <a:xfrm>
            <a:off x="4644925" y="3089076"/>
            <a:ext cx="3047099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No Feelings</a:t>
            </a:r>
            <a:endParaRPr/>
          </a:p>
        </p:txBody>
      </p:sp>
      <p:sp>
        <p:nvSpPr>
          <p:cNvPr id="403" name="Google Shape;403;p32"/>
          <p:cNvSpPr txBox="1"/>
          <p:nvPr/>
        </p:nvSpPr>
        <p:spPr>
          <a:xfrm>
            <a:off x="4644925" y="3557587"/>
            <a:ext cx="2901999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Computers have no emotions, taste, knowledge, or experience. They don't get happy or sad.</a:t>
            </a:r>
            <a:endParaRPr/>
          </a:p>
        </p:txBody>
      </p:sp>
      <p:sp>
        <p:nvSpPr>
          <p:cNvPr id="404" name="Google Shape;404;p32"/>
          <p:cNvSpPr txBox="1"/>
          <p:nvPr/>
        </p:nvSpPr>
        <p:spPr>
          <a:xfrm>
            <a:off x="8423225" y="3089076"/>
            <a:ext cx="3046943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Dependency</a:t>
            </a:r>
            <a:endParaRPr/>
          </a:p>
        </p:txBody>
      </p:sp>
      <p:sp>
        <p:nvSpPr>
          <p:cNvPr id="405" name="Google Shape;405;p32"/>
          <p:cNvSpPr txBox="1"/>
          <p:nvPr/>
        </p:nvSpPr>
        <p:spPr>
          <a:xfrm>
            <a:off x="8423225" y="3557587"/>
            <a:ext cx="2901850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It is fully dependent on humans for instructions and electricity for power.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3A8A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10" name="Google Shape;41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3"/>
          <p:cNvSpPr txBox="1"/>
          <p:nvPr/>
        </p:nvSpPr>
        <p:spPr>
          <a:xfrm>
            <a:off x="2960608" y="2023169"/>
            <a:ext cx="627078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Part 2: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4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History of Computing</a:t>
            </a:r>
            <a:endParaRPr/>
          </a:p>
        </p:txBody>
      </p:sp>
      <p:sp>
        <p:nvSpPr>
          <p:cNvPr id="412" name="Google Shape;412;p33"/>
          <p:cNvSpPr/>
          <p:nvPr/>
        </p:nvSpPr>
        <p:spPr>
          <a:xfrm>
            <a:off x="5619750" y="3871019"/>
            <a:ext cx="952500" cy="1905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3"/>
          <p:cNvSpPr txBox="1"/>
          <p:nvPr/>
        </p:nvSpPr>
        <p:spPr>
          <a:xfrm>
            <a:off x="4005262" y="4385369"/>
            <a:ext cx="4181475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BFDBFE"/>
                </a:solidFill>
                <a:latin typeface="Inter"/>
                <a:ea typeface="Inter"/>
                <a:cs typeface="Inter"/>
                <a:sym typeface="Inter"/>
              </a:rPr>
              <a:t>From Ancient Tools to Artificial Intelligence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18" name="Google Shape;41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4"/>
          <p:cNvSpPr txBox="1"/>
          <p:nvPr/>
        </p:nvSpPr>
        <p:spPr>
          <a:xfrm>
            <a:off x="571500" y="1329779"/>
            <a:ext cx="52006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The Abacus</a:t>
            </a:r>
            <a:endParaRPr/>
          </a:p>
        </p:txBody>
      </p:sp>
      <p:sp>
        <p:nvSpPr>
          <p:cNvPr id="420" name="Google Shape;420;p34"/>
          <p:cNvSpPr txBox="1"/>
          <p:nvPr/>
        </p:nvSpPr>
        <p:spPr>
          <a:xfrm>
            <a:off x="571500" y="2310854"/>
            <a:ext cx="5200650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First Calculation Tool</a:t>
            </a:r>
            <a:endParaRPr/>
          </a:p>
        </p:txBody>
      </p:sp>
      <p:sp>
        <p:nvSpPr>
          <p:cNvPr id="421" name="Google Shape;421;p34"/>
          <p:cNvSpPr txBox="1"/>
          <p:nvPr/>
        </p:nvSpPr>
        <p:spPr>
          <a:xfrm>
            <a:off x="571500" y="2922240"/>
            <a:ext cx="49530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Believed to be invented by the Chinese around 4000 years ago.</a:t>
            </a:r>
            <a:endParaRPr/>
          </a:p>
        </p:txBody>
      </p:sp>
      <p:sp>
        <p:nvSpPr>
          <p:cNvPr id="422" name="Google Shape;422;p34"/>
          <p:cNvSpPr txBox="1"/>
          <p:nvPr/>
        </p:nvSpPr>
        <p:spPr>
          <a:xfrm>
            <a:off x="571500" y="3756570"/>
            <a:ext cx="4953000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It consists of a wooden rack with metal rods and beads. Sliding the beads allows for addition, subtraction, and representation of numbers.</a:t>
            </a:r>
            <a:endParaRPr/>
          </a:p>
        </p:txBody>
      </p:sp>
      <p:sp>
        <p:nvSpPr>
          <p:cNvPr id="423" name="Google Shape;423;p34"/>
          <p:cNvSpPr txBox="1"/>
          <p:nvPr/>
        </p:nvSpPr>
        <p:spPr>
          <a:xfrm>
            <a:off x="571500" y="4865191"/>
            <a:ext cx="49530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It is still used today in some parts of the world for teaching basic math.</a:t>
            </a:r>
            <a:endParaRPr/>
          </a:p>
        </p:txBody>
      </p:sp>
      <p:pic>
        <p:nvPicPr>
          <p:cNvPr descr="image.png" id="424" name="Google Shape;42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29" name="Google Shape;42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30" name="Google Shape;43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571625"/>
            <a:ext cx="5286375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31" name="Google Shape;43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1571625"/>
            <a:ext cx="5286375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5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17th Century Innovations</a:t>
            </a:r>
            <a:endParaRPr/>
          </a:p>
        </p:txBody>
      </p:sp>
      <p:sp>
        <p:nvSpPr>
          <p:cNvPr id="433" name="Google Shape;433;p35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5"/>
          <p:cNvSpPr txBox="1"/>
          <p:nvPr/>
        </p:nvSpPr>
        <p:spPr>
          <a:xfrm>
            <a:off x="866775" y="1866900"/>
            <a:ext cx="4930616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Napier's Bones (1617)</a:t>
            </a:r>
            <a:endParaRPr/>
          </a:p>
        </p:txBody>
      </p:sp>
      <p:sp>
        <p:nvSpPr>
          <p:cNvPr id="435" name="Google Shape;435;p35"/>
          <p:cNvSpPr txBox="1"/>
          <p:nvPr/>
        </p:nvSpPr>
        <p:spPr>
          <a:xfrm>
            <a:off x="866775" y="2335410"/>
            <a:ext cx="4695825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Invented by John Napier. A set of ivory rods used for multiplication and division. It introduced the concept of logarithms.</a:t>
            </a:r>
            <a:endParaRPr/>
          </a:p>
        </p:txBody>
      </p:sp>
      <p:sp>
        <p:nvSpPr>
          <p:cNvPr id="436" name="Google Shape;436;p35"/>
          <p:cNvSpPr txBox="1"/>
          <p:nvPr/>
        </p:nvSpPr>
        <p:spPr>
          <a:xfrm>
            <a:off x="6629400" y="1866900"/>
            <a:ext cx="4930616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Pascaline (1642)</a:t>
            </a:r>
            <a:endParaRPr/>
          </a:p>
        </p:txBody>
      </p:sp>
      <p:sp>
        <p:nvSpPr>
          <p:cNvPr id="437" name="Google Shape;437;p35"/>
          <p:cNvSpPr txBox="1"/>
          <p:nvPr/>
        </p:nvSpPr>
        <p:spPr>
          <a:xfrm>
            <a:off x="6629400" y="2335410"/>
            <a:ext cx="4695825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Invented by Blaise Pascal at age 19. The first mechanical calculator. It used gears and wheels to perform addition and subtraction.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42" name="Google Shape;44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6"/>
          <p:cNvSpPr txBox="1"/>
          <p:nvPr/>
        </p:nvSpPr>
        <p:spPr>
          <a:xfrm>
            <a:off x="571500" y="1623119"/>
            <a:ext cx="52006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Charles Babbage</a:t>
            </a:r>
            <a:endParaRPr/>
          </a:p>
        </p:txBody>
      </p:sp>
      <p:sp>
        <p:nvSpPr>
          <p:cNvPr id="444" name="Google Shape;444;p36"/>
          <p:cNvSpPr txBox="1"/>
          <p:nvPr/>
        </p:nvSpPr>
        <p:spPr>
          <a:xfrm>
            <a:off x="571500" y="2604194"/>
            <a:ext cx="5200650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Father of the Computer</a:t>
            </a:r>
            <a:endParaRPr/>
          </a:p>
        </p:txBody>
      </p:sp>
      <p:sp>
        <p:nvSpPr>
          <p:cNvPr id="445" name="Google Shape;445;p36"/>
          <p:cNvSpPr txBox="1"/>
          <p:nvPr/>
        </p:nvSpPr>
        <p:spPr>
          <a:xfrm>
            <a:off x="571500" y="3215580"/>
            <a:ext cx="49530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In the 1800s, he designed two machines:</a:t>
            </a:r>
            <a:endParaRPr/>
          </a:p>
        </p:txBody>
      </p:sp>
      <p:pic>
        <p:nvPicPr>
          <p:cNvPr descr="image.png" id="446" name="Google Shape;44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19145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6"/>
          <p:cNvSpPr txBox="1"/>
          <p:nvPr/>
        </p:nvSpPr>
        <p:spPr>
          <a:xfrm>
            <a:off x="666750" y="3755618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448" name="Google Shape;448;p36"/>
          <p:cNvSpPr txBox="1"/>
          <p:nvPr/>
        </p:nvSpPr>
        <p:spPr>
          <a:xfrm>
            <a:off x="762000" y="3756570"/>
            <a:ext cx="47625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Difference Engine: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For calculating mathematical tables.</a:t>
            </a:r>
            <a:endParaRPr/>
          </a:p>
        </p:txBody>
      </p:sp>
      <p:sp>
        <p:nvSpPr>
          <p:cNvPr id="449" name="Google Shape;449;p36"/>
          <p:cNvSpPr txBox="1"/>
          <p:nvPr/>
        </p:nvSpPr>
        <p:spPr>
          <a:xfrm>
            <a:off x="666750" y="4144208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450" name="Google Shape;450;p36"/>
          <p:cNvSpPr txBox="1"/>
          <p:nvPr/>
        </p:nvSpPr>
        <p:spPr>
          <a:xfrm>
            <a:off x="762000" y="4145160"/>
            <a:ext cx="4762500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Analytical Engine: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A general-purpose mechanical computer design that had all elements of a modern computer (Input, Store, Mill/CPU, Output).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55" name="Google Shape;45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7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Lady Ada Lovelace</a:t>
            </a:r>
            <a:endParaRPr/>
          </a:p>
        </p:txBody>
      </p:sp>
      <p:sp>
        <p:nvSpPr>
          <p:cNvPr id="457" name="Google Shape;457;p37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458" name="Google Shape;45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2024062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7"/>
          <p:cNvSpPr txBox="1"/>
          <p:nvPr/>
        </p:nvSpPr>
        <p:spPr>
          <a:xfrm>
            <a:off x="571500" y="2729061"/>
            <a:ext cx="5350668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First Programmer</a:t>
            </a:r>
            <a:endParaRPr/>
          </a:p>
        </p:txBody>
      </p:sp>
      <p:sp>
        <p:nvSpPr>
          <p:cNvPr id="460" name="Google Shape;460;p37"/>
          <p:cNvSpPr txBox="1"/>
          <p:nvPr/>
        </p:nvSpPr>
        <p:spPr>
          <a:xfrm>
            <a:off x="571500" y="3197572"/>
            <a:ext cx="509587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She was a mathematician and writer, and a friend of Charles Babbage.</a:t>
            </a:r>
            <a:endParaRPr/>
          </a:p>
        </p:txBody>
      </p:sp>
      <p:sp>
        <p:nvSpPr>
          <p:cNvPr id="461" name="Google Shape;461;p37"/>
          <p:cNvSpPr txBox="1"/>
          <p:nvPr/>
        </p:nvSpPr>
        <p:spPr>
          <a:xfrm>
            <a:off x="571500" y="3917602"/>
            <a:ext cx="5095875" cy="109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She realized that Babbage's Analytical Engine could do more than just calculate numbers—it could process symbols. She wrote the very first algorithm intended to be processed by a machine.</a:t>
            </a:r>
            <a:endParaRPr/>
          </a:p>
        </p:txBody>
      </p:sp>
      <p:pic>
        <p:nvPicPr>
          <p:cNvPr descr="image.png" id="462" name="Google Shape;46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4375" y="3357562"/>
            <a:ext cx="128587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67" name="Google Shape;46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68" name="Google Shape;46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749897"/>
            <a:ext cx="11049000" cy="235818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8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Herman Hollerith</a:t>
            </a:r>
            <a:endParaRPr/>
          </a:p>
        </p:txBody>
      </p:sp>
      <p:sp>
        <p:nvSpPr>
          <p:cNvPr id="470" name="Google Shape;470;p38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8"/>
          <p:cNvSpPr txBox="1"/>
          <p:nvPr/>
        </p:nvSpPr>
        <p:spPr>
          <a:xfrm>
            <a:off x="866775" y="3045172"/>
            <a:ext cx="10981372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Tabulating Machine (1890)</a:t>
            </a:r>
            <a:endParaRPr/>
          </a:p>
        </p:txBody>
      </p:sp>
      <p:sp>
        <p:nvSpPr>
          <p:cNvPr id="472" name="Google Shape;472;p38"/>
          <p:cNvSpPr txBox="1"/>
          <p:nvPr/>
        </p:nvSpPr>
        <p:spPr>
          <a:xfrm>
            <a:off x="866775" y="3513683"/>
            <a:ext cx="1045845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Designed to summarize the information stored on punched cards for the US Census.</a:t>
            </a:r>
            <a:endParaRPr/>
          </a:p>
        </p:txBody>
      </p:sp>
      <p:sp>
        <p:nvSpPr>
          <p:cNvPr id="473" name="Google Shape;473;p38"/>
          <p:cNvSpPr txBox="1"/>
          <p:nvPr/>
        </p:nvSpPr>
        <p:spPr>
          <a:xfrm>
            <a:off x="866775" y="3959423"/>
            <a:ext cx="1045845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It reduced the time required to process census data from years to months.</a:t>
            </a:r>
            <a:endParaRPr/>
          </a:p>
        </p:txBody>
      </p:sp>
      <p:sp>
        <p:nvSpPr>
          <p:cNvPr id="474" name="Google Shape;474;p38"/>
          <p:cNvSpPr txBox="1"/>
          <p:nvPr/>
        </p:nvSpPr>
        <p:spPr>
          <a:xfrm>
            <a:off x="866775" y="4424213"/>
            <a:ext cx="1045845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His company later merged with others to form IBM (International Business Machines).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79" name="Google Shape;4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9"/>
          <p:cNvSpPr txBox="1"/>
          <p:nvPr/>
        </p:nvSpPr>
        <p:spPr>
          <a:xfrm>
            <a:off x="571500" y="1091654"/>
            <a:ext cx="52006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1st Generation (1940-56)</a:t>
            </a:r>
            <a:endParaRPr/>
          </a:p>
        </p:txBody>
      </p:sp>
      <p:sp>
        <p:nvSpPr>
          <p:cNvPr id="481" name="Google Shape;481;p39"/>
          <p:cNvSpPr txBox="1"/>
          <p:nvPr/>
        </p:nvSpPr>
        <p:spPr>
          <a:xfrm>
            <a:off x="571500" y="2072729"/>
            <a:ext cx="5200650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Vacuum Tubes</a:t>
            </a:r>
            <a:endParaRPr/>
          </a:p>
        </p:txBody>
      </p:sp>
      <p:sp>
        <p:nvSpPr>
          <p:cNvPr id="482" name="Google Shape;482;p39"/>
          <p:cNvSpPr txBox="1"/>
          <p:nvPr/>
        </p:nvSpPr>
        <p:spPr>
          <a:xfrm>
            <a:off x="571500" y="2684115"/>
            <a:ext cx="49530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The first computers used vacuum tubes for circuitry and magnetic drums for memory.</a:t>
            </a:r>
            <a:endParaRPr/>
          </a:p>
        </p:txBody>
      </p:sp>
      <p:sp>
        <p:nvSpPr>
          <p:cNvPr id="483" name="Google Shape;483;p39"/>
          <p:cNvSpPr txBox="1"/>
          <p:nvPr/>
        </p:nvSpPr>
        <p:spPr>
          <a:xfrm>
            <a:off x="571500" y="3518445"/>
            <a:ext cx="49530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Characteristics:</a:t>
            </a:r>
            <a:endParaRPr/>
          </a:p>
        </p:txBody>
      </p:sp>
      <p:pic>
        <p:nvPicPr>
          <p:cNvPr descr="image.png" id="484" name="Google Shape;48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9"/>
          <p:cNvSpPr txBox="1"/>
          <p:nvPr/>
        </p:nvSpPr>
        <p:spPr>
          <a:xfrm>
            <a:off x="666750" y="4058483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486" name="Google Shape;486;p39"/>
          <p:cNvSpPr txBox="1"/>
          <p:nvPr/>
        </p:nvSpPr>
        <p:spPr>
          <a:xfrm>
            <a:off x="762000" y="4059435"/>
            <a:ext cx="47625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Huge in size (filled entire rooms).</a:t>
            </a:r>
            <a:endParaRPr/>
          </a:p>
        </p:txBody>
      </p:sp>
      <p:sp>
        <p:nvSpPr>
          <p:cNvPr id="487" name="Google Shape;487;p39"/>
          <p:cNvSpPr txBox="1"/>
          <p:nvPr/>
        </p:nvSpPr>
        <p:spPr>
          <a:xfrm>
            <a:off x="666750" y="4447073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488" name="Google Shape;488;p39"/>
          <p:cNvSpPr txBox="1"/>
          <p:nvPr/>
        </p:nvSpPr>
        <p:spPr>
          <a:xfrm>
            <a:off x="762000" y="4448026"/>
            <a:ext cx="47625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Very expensive to operate.</a:t>
            </a:r>
            <a:endParaRPr/>
          </a:p>
        </p:txBody>
      </p:sp>
      <p:sp>
        <p:nvSpPr>
          <p:cNvPr id="489" name="Google Shape;489;p39"/>
          <p:cNvSpPr txBox="1"/>
          <p:nvPr/>
        </p:nvSpPr>
        <p:spPr>
          <a:xfrm>
            <a:off x="666750" y="4835663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490" name="Google Shape;490;p39"/>
          <p:cNvSpPr txBox="1"/>
          <p:nvPr/>
        </p:nvSpPr>
        <p:spPr>
          <a:xfrm>
            <a:off x="762000" y="4836616"/>
            <a:ext cx="47625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Generated massive heat.</a:t>
            </a:r>
            <a:endParaRPr/>
          </a:p>
        </p:txBody>
      </p:sp>
      <p:sp>
        <p:nvSpPr>
          <p:cNvPr id="491" name="Google Shape;491;p39"/>
          <p:cNvSpPr txBox="1"/>
          <p:nvPr/>
        </p:nvSpPr>
        <p:spPr>
          <a:xfrm>
            <a:off x="666750" y="5224254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492" name="Google Shape;492;p39"/>
          <p:cNvSpPr txBox="1"/>
          <p:nvPr/>
        </p:nvSpPr>
        <p:spPr>
          <a:xfrm>
            <a:off x="762000" y="5225206"/>
            <a:ext cx="47625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Relied on machine language (0s and 1s).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97" name="Google Shape;49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8" name="Google Shape;49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571625"/>
            <a:ext cx="5286375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9" name="Google Shape;499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1571625"/>
            <a:ext cx="5286375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0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1st Gen Examples</a:t>
            </a:r>
            <a:endParaRPr/>
          </a:p>
        </p:txBody>
      </p:sp>
      <p:sp>
        <p:nvSpPr>
          <p:cNvPr id="501" name="Google Shape;501;p40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40"/>
          <p:cNvSpPr txBox="1"/>
          <p:nvPr/>
        </p:nvSpPr>
        <p:spPr>
          <a:xfrm>
            <a:off x="866775" y="1866900"/>
            <a:ext cx="4930616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ENIAC</a:t>
            </a:r>
            <a:endParaRPr/>
          </a:p>
        </p:txBody>
      </p:sp>
      <p:sp>
        <p:nvSpPr>
          <p:cNvPr id="503" name="Google Shape;503;p40"/>
          <p:cNvSpPr txBox="1"/>
          <p:nvPr/>
        </p:nvSpPr>
        <p:spPr>
          <a:xfrm>
            <a:off x="866775" y="2335410"/>
            <a:ext cx="46958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Electronic Numerical Integrator and Computer.</a:t>
            </a:r>
            <a:endParaRPr/>
          </a:p>
        </p:txBody>
      </p:sp>
      <p:sp>
        <p:nvSpPr>
          <p:cNvPr id="504" name="Google Shape;504;p40"/>
          <p:cNvSpPr txBox="1"/>
          <p:nvPr/>
        </p:nvSpPr>
        <p:spPr>
          <a:xfrm>
            <a:off x="866775" y="2781151"/>
            <a:ext cx="46958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Weighed 30 tons, used 18,000 vacuum tubes.</a:t>
            </a:r>
            <a:endParaRPr/>
          </a:p>
        </p:txBody>
      </p:sp>
      <p:sp>
        <p:nvSpPr>
          <p:cNvPr id="505" name="Google Shape;505;p40"/>
          <p:cNvSpPr txBox="1"/>
          <p:nvPr/>
        </p:nvSpPr>
        <p:spPr>
          <a:xfrm>
            <a:off x="6629400" y="1866900"/>
            <a:ext cx="4930616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UNIVAC</a:t>
            </a:r>
            <a:endParaRPr/>
          </a:p>
        </p:txBody>
      </p:sp>
      <p:sp>
        <p:nvSpPr>
          <p:cNvPr id="506" name="Google Shape;506;p40"/>
          <p:cNvSpPr txBox="1"/>
          <p:nvPr/>
        </p:nvSpPr>
        <p:spPr>
          <a:xfrm>
            <a:off x="6629400" y="2335410"/>
            <a:ext cx="46958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Universal Automatic Computer.</a:t>
            </a:r>
            <a:endParaRPr/>
          </a:p>
        </p:txBody>
      </p:sp>
      <p:sp>
        <p:nvSpPr>
          <p:cNvPr id="507" name="Google Shape;507;p40"/>
          <p:cNvSpPr txBox="1"/>
          <p:nvPr/>
        </p:nvSpPr>
        <p:spPr>
          <a:xfrm>
            <a:off x="6629400" y="2781151"/>
            <a:ext cx="469582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The first commercial computer delivered to a business client (US Census Bureau).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12" name="Google Shape;5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1"/>
          <p:cNvSpPr txBox="1"/>
          <p:nvPr/>
        </p:nvSpPr>
        <p:spPr>
          <a:xfrm>
            <a:off x="571500" y="1286023"/>
            <a:ext cx="52006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2nd Generation (1956-63)</a:t>
            </a:r>
            <a:endParaRPr/>
          </a:p>
        </p:txBody>
      </p:sp>
      <p:sp>
        <p:nvSpPr>
          <p:cNvPr id="514" name="Google Shape;514;p41"/>
          <p:cNvSpPr txBox="1"/>
          <p:nvPr/>
        </p:nvSpPr>
        <p:spPr>
          <a:xfrm>
            <a:off x="571500" y="2267098"/>
            <a:ext cx="5200650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Transistors</a:t>
            </a:r>
            <a:endParaRPr/>
          </a:p>
        </p:txBody>
      </p:sp>
      <p:sp>
        <p:nvSpPr>
          <p:cNvPr id="515" name="Google Shape;515;p41"/>
          <p:cNvSpPr txBox="1"/>
          <p:nvPr/>
        </p:nvSpPr>
        <p:spPr>
          <a:xfrm>
            <a:off x="571500" y="2878484"/>
            <a:ext cx="49530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Transistors replaced vacuum tubes. One of the most important inventions in history.</a:t>
            </a:r>
            <a:endParaRPr/>
          </a:p>
        </p:txBody>
      </p:sp>
      <p:sp>
        <p:nvSpPr>
          <p:cNvPr id="516" name="Google Shape;516;p41"/>
          <p:cNvSpPr txBox="1"/>
          <p:nvPr/>
        </p:nvSpPr>
        <p:spPr>
          <a:xfrm>
            <a:off x="571500" y="3712815"/>
            <a:ext cx="49530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Impact:</a:t>
            </a:r>
            <a:endParaRPr/>
          </a:p>
        </p:txBody>
      </p:sp>
      <p:pic>
        <p:nvPicPr>
          <p:cNvPr descr="image.png" id="517" name="Google Shape;51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1"/>
          <p:cNvSpPr txBox="1"/>
          <p:nvPr/>
        </p:nvSpPr>
        <p:spPr>
          <a:xfrm>
            <a:off x="666750" y="4252852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519" name="Google Shape;519;p41"/>
          <p:cNvSpPr txBox="1"/>
          <p:nvPr/>
        </p:nvSpPr>
        <p:spPr>
          <a:xfrm>
            <a:off x="762000" y="4253805"/>
            <a:ext cx="47625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Computers became smaller.</a:t>
            </a:r>
            <a:endParaRPr/>
          </a:p>
        </p:txBody>
      </p:sp>
      <p:sp>
        <p:nvSpPr>
          <p:cNvPr id="520" name="Google Shape;520;p41"/>
          <p:cNvSpPr txBox="1"/>
          <p:nvPr/>
        </p:nvSpPr>
        <p:spPr>
          <a:xfrm>
            <a:off x="666750" y="4641443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521" name="Google Shape;521;p41"/>
          <p:cNvSpPr txBox="1"/>
          <p:nvPr/>
        </p:nvSpPr>
        <p:spPr>
          <a:xfrm>
            <a:off x="762000" y="4642395"/>
            <a:ext cx="47625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Faster and more reliable.</a:t>
            </a:r>
            <a:endParaRPr/>
          </a:p>
        </p:txBody>
      </p:sp>
      <p:sp>
        <p:nvSpPr>
          <p:cNvPr id="522" name="Google Shape;522;p41"/>
          <p:cNvSpPr txBox="1"/>
          <p:nvPr/>
        </p:nvSpPr>
        <p:spPr>
          <a:xfrm>
            <a:off x="666750" y="5030033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523" name="Google Shape;523;p41"/>
          <p:cNvSpPr txBox="1"/>
          <p:nvPr/>
        </p:nvSpPr>
        <p:spPr>
          <a:xfrm>
            <a:off x="762000" y="5030985"/>
            <a:ext cx="47625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More energy efficient.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2" name="Google Shape;1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2024062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What is a Computer?</a:t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571500" y="2662386"/>
            <a:ext cx="5350668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Definition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71500" y="3130897"/>
            <a:ext cx="5095875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 computer is an electronic device that accepts data (input), processes it according to a set of instructions (program), produces results (output), and stores them for future use.</a:t>
            </a:r>
            <a:endParaRPr/>
          </a:p>
        </p:txBody>
      </p:sp>
      <p:pic>
        <p:nvPicPr>
          <p:cNvPr descr="image.png" id="107" name="Google Shape;10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3650" y="2452985"/>
            <a:ext cx="5267325" cy="295200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666750" y="4105215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762000" y="4106167"/>
            <a:ext cx="490537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It derives from the Latin word </a:t>
            </a:r>
            <a:r>
              <a:rPr b="0" i="1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'computare'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, meaning to calculate.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666750" y="4768095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762000" y="4769048"/>
            <a:ext cx="49053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It works on the principle of the IPOS cycle.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28" name="Google Shape;52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29" name="Google Shape;52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544216"/>
            <a:ext cx="11049000" cy="2769542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2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Evolution of Language</a:t>
            </a:r>
            <a:endParaRPr/>
          </a:p>
        </p:txBody>
      </p:sp>
      <p:sp>
        <p:nvSpPr>
          <p:cNvPr id="531" name="Google Shape;531;p42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42"/>
          <p:cNvSpPr txBox="1"/>
          <p:nvPr/>
        </p:nvSpPr>
        <p:spPr>
          <a:xfrm>
            <a:off x="866775" y="2839491"/>
            <a:ext cx="10981372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From Binary to English-like</a:t>
            </a:r>
            <a:endParaRPr/>
          </a:p>
        </p:txBody>
      </p:sp>
      <p:sp>
        <p:nvSpPr>
          <p:cNvPr id="533" name="Google Shape;533;p42"/>
          <p:cNvSpPr txBox="1"/>
          <p:nvPr/>
        </p:nvSpPr>
        <p:spPr>
          <a:xfrm>
            <a:off x="866775" y="3308002"/>
            <a:ext cx="1045845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Second-generation computers moved from cryptic binary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Machine Language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to symbolic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Assembly Language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534" name="Google Shape;534;p42"/>
          <p:cNvSpPr txBox="1"/>
          <p:nvPr/>
        </p:nvSpPr>
        <p:spPr>
          <a:xfrm>
            <a:off x="866775" y="3753742"/>
            <a:ext cx="1045845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Later, high-level languages were developed, allowing programmers to give instructions in English-like words.</a:t>
            </a:r>
            <a:endParaRPr/>
          </a:p>
        </p:txBody>
      </p:sp>
      <p:sp>
        <p:nvSpPr>
          <p:cNvPr id="535" name="Google Shape;535;p42"/>
          <p:cNvSpPr txBox="1"/>
          <p:nvPr/>
        </p:nvSpPr>
        <p:spPr>
          <a:xfrm>
            <a:off x="952500" y="4217580"/>
            <a:ext cx="10477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•</a:t>
            </a:r>
            <a:endParaRPr/>
          </a:p>
        </p:txBody>
      </p:sp>
      <p:sp>
        <p:nvSpPr>
          <p:cNvPr id="536" name="Google Shape;536;p42"/>
          <p:cNvSpPr txBox="1"/>
          <p:nvPr/>
        </p:nvSpPr>
        <p:spPr>
          <a:xfrm>
            <a:off x="1057275" y="4218533"/>
            <a:ext cx="1026795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COBOL (Common Business-Oriented Language)</a:t>
            </a:r>
            <a:endParaRPr/>
          </a:p>
        </p:txBody>
      </p:sp>
      <p:sp>
        <p:nvSpPr>
          <p:cNvPr id="537" name="Google Shape;537;p42"/>
          <p:cNvSpPr txBox="1"/>
          <p:nvPr/>
        </p:nvSpPr>
        <p:spPr>
          <a:xfrm>
            <a:off x="952500" y="4606170"/>
            <a:ext cx="10477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•</a:t>
            </a:r>
            <a:endParaRPr/>
          </a:p>
        </p:txBody>
      </p:sp>
      <p:sp>
        <p:nvSpPr>
          <p:cNvPr id="538" name="Google Shape;538;p42"/>
          <p:cNvSpPr txBox="1"/>
          <p:nvPr/>
        </p:nvSpPr>
        <p:spPr>
          <a:xfrm>
            <a:off x="1057275" y="4607123"/>
            <a:ext cx="1026795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FORTRAN (Formula Translation)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43" name="Google Shape;54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3"/>
          <p:cNvSpPr txBox="1"/>
          <p:nvPr/>
        </p:nvSpPr>
        <p:spPr>
          <a:xfrm>
            <a:off x="571500" y="1466998"/>
            <a:ext cx="52006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3rd Generation (1964-71)</a:t>
            </a:r>
            <a:endParaRPr/>
          </a:p>
        </p:txBody>
      </p:sp>
      <p:sp>
        <p:nvSpPr>
          <p:cNvPr id="545" name="Google Shape;545;p43"/>
          <p:cNvSpPr txBox="1"/>
          <p:nvPr/>
        </p:nvSpPr>
        <p:spPr>
          <a:xfrm>
            <a:off x="571500" y="2448073"/>
            <a:ext cx="5200650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Integrated Circuits (IC)</a:t>
            </a:r>
            <a:endParaRPr/>
          </a:p>
        </p:txBody>
      </p:sp>
      <p:sp>
        <p:nvSpPr>
          <p:cNvPr id="546" name="Google Shape;546;p43"/>
          <p:cNvSpPr txBox="1"/>
          <p:nvPr/>
        </p:nvSpPr>
        <p:spPr>
          <a:xfrm>
            <a:off x="571500" y="3059459"/>
            <a:ext cx="49530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Transistors were miniaturized and placed on silicon chips, called semiconductors.</a:t>
            </a:r>
            <a:endParaRPr/>
          </a:p>
        </p:txBody>
      </p:sp>
      <p:sp>
        <p:nvSpPr>
          <p:cNvPr id="547" name="Google Shape;547;p43"/>
          <p:cNvSpPr txBox="1"/>
          <p:nvPr/>
        </p:nvSpPr>
        <p:spPr>
          <a:xfrm>
            <a:off x="571500" y="3893790"/>
            <a:ext cx="49530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This drastically increased the speed and efficiency of computers.</a:t>
            </a:r>
            <a:endParaRPr/>
          </a:p>
        </p:txBody>
      </p:sp>
      <p:sp>
        <p:nvSpPr>
          <p:cNvPr id="548" name="Google Shape;548;p43"/>
          <p:cNvSpPr txBox="1"/>
          <p:nvPr/>
        </p:nvSpPr>
        <p:spPr>
          <a:xfrm>
            <a:off x="571500" y="4728120"/>
            <a:ext cx="49530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Users began interacting via keyboards and monitors instead of punch cards.</a:t>
            </a:r>
            <a:endParaRPr/>
          </a:p>
        </p:txBody>
      </p:sp>
      <p:pic>
        <p:nvPicPr>
          <p:cNvPr descr="image.png" id="549" name="Google Shape;54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54" name="Google Shape;55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4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The Rise of Operating Systems</a:t>
            </a:r>
            <a:endParaRPr/>
          </a:p>
        </p:txBody>
      </p:sp>
      <p:sp>
        <p:nvSpPr>
          <p:cNvPr id="556" name="Google Shape;556;p44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557" name="Google Shape;55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2024062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4"/>
          <p:cNvSpPr txBox="1"/>
          <p:nvPr/>
        </p:nvSpPr>
        <p:spPr>
          <a:xfrm>
            <a:off x="571500" y="2866132"/>
            <a:ext cx="5350668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Multi-tasking</a:t>
            </a:r>
            <a:endParaRPr/>
          </a:p>
        </p:txBody>
      </p:sp>
      <p:sp>
        <p:nvSpPr>
          <p:cNvPr id="559" name="Google Shape;559;p44"/>
          <p:cNvSpPr txBox="1"/>
          <p:nvPr/>
        </p:nvSpPr>
        <p:spPr>
          <a:xfrm>
            <a:off x="571500" y="3334642"/>
            <a:ext cx="5095875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For the first time, computers used an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Operating System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that allowed the device to run many different applications at one time with a central program monitoring the memory.</a:t>
            </a:r>
            <a:endParaRPr/>
          </a:p>
        </p:txBody>
      </p:sp>
      <p:sp>
        <p:nvSpPr>
          <p:cNvPr id="560" name="Google Shape;560;p44"/>
          <p:cNvSpPr txBox="1"/>
          <p:nvPr/>
        </p:nvSpPr>
        <p:spPr>
          <a:xfrm>
            <a:off x="571500" y="4328963"/>
            <a:ext cx="509587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Computers became accessible to a mass audience because they were smaller and cheaper than ever before.</a:t>
            </a:r>
            <a:endParaRPr/>
          </a:p>
        </p:txBody>
      </p:sp>
      <p:pic>
        <p:nvPicPr>
          <p:cNvPr descr="image.png" id="561" name="Google Shape;56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01062" y="3452812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66" name="Google Shape;56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5"/>
          <p:cNvSpPr txBox="1"/>
          <p:nvPr/>
        </p:nvSpPr>
        <p:spPr>
          <a:xfrm>
            <a:off x="571500" y="1101179"/>
            <a:ext cx="52006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4th Generation (1971-Present)</a:t>
            </a:r>
            <a:endParaRPr/>
          </a:p>
        </p:txBody>
      </p:sp>
      <p:sp>
        <p:nvSpPr>
          <p:cNvPr id="568" name="Google Shape;568;p45"/>
          <p:cNvSpPr txBox="1"/>
          <p:nvPr/>
        </p:nvSpPr>
        <p:spPr>
          <a:xfrm>
            <a:off x="571500" y="2539454"/>
            <a:ext cx="5200650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Microprocessors</a:t>
            </a:r>
            <a:endParaRPr/>
          </a:p>
        </p:txBody>
      </p:sp>
      <p:sp>
        <p:nvSpPr>
          <p:cNvPr id="569" name="Google Shape;569;p45"/>
          <p:cNvSpPr txBox="1"/>
          <p:nvPr/>
        </p:nvSpPr>
        <p:spPr>
          <a:xfrm>
            <a:off x="571500" y="3150840"/>
            <a:ext cx="49530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Thousands of integrated circuits were built onto a single silicon chip.</a:t>
            </a:r>
            <a:endParaRPr/>
          </a:p>
        </p:txBody>
      </p:sp>
      <p:sp>
        <p:nvSpPr>
          <p:cNvPr id="570" name="Google Shape;570;p45"/>
          <p:cNvSpPr txBox="1"/>
          <p:nvPr/>
        </p:nvSpPr>
        <p:spPr>
          <a:xfrm>
            <a:off x="571500" y="3985170"/>
            <a:ext cx="49530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What in the first generation filled an entire room could now fit in the palm of the hand.</a:t>
            </a:r>
            <a:endParaRPr/>
          </a:p>
        </p:txBody>
      </p:sp>
      <p:sp>
        <p:nvSpPr>
          <p:cNvPr id="571" name="Google Shape;571;p45"/>
          <p:cNvSpPr txBox="1"/>
          <p:nvPr/>
        </p:nvSpPr>
        <p:spPr>
          <a:xfrm>
            <a:off x="571500" y="4819501"/>
            <a:ext cx="4953000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Intel 4004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chip, developed in 1971, located all the components of the computer (CPU, memory, input/output controls) on a single chip.</a:t>
            </a:r>
            <a:endParaRPr/>
          </a:p>
        </p:txBody>
      </p:sp>
      <p:pic>
        <p:nvPicPr>
          <p:cNvPr descr="image.png" id="572" name="Google Shape;57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77" name="Google Shape;57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78" name="Google Shape;57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571625"/>
            <a:ext cx="5286375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79" name="Google Shape;579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1571625"/>
            <a:ext cx="5286375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6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The PC Revolution</a:t>
            </a: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46"/>
          <p:cNvSpPr txBox="1"/>
          <p:nvPr/>
        </p:nvSpPr>
        <p:spPr>
          <a:xfrm>
            <a:off x="866775" y="1866900"/>
            <a:ext cx="4930616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Personal Computers</a:t>
            </a:r>
            <a:endParaRPr/>
          </a:p>
        </p:txBody>
      </p:sp>
      <p:sp>
        <p:nvSpPr>
          <p:cNvPr id="583" name="Google Shape;583;p46"/>
          <p:cNvSpPr txBox="1"/>
          <p:nvPr/>
        </p:nvSpPr>
        <p:spPr>
          <a:xfrm>
            <a:off x="866775" y="2335410"/>
            <a:ext cx="469582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In 1981, IBM introduced its first computer for the home user. In 1984, Apple introduced the Macintosh.</a:t>
            </a:r>
            <a:endParaRPr/>
          </a:p>
        </p:txBody>
      </p:sp>
      <p:sp>
        <p:nvSpPr>
          <p:cNvPr id="584" name="Google Shape;584;p46"/>
          <p:cNvSpPr txBox="1"/>
          <p:nvPr/>
        </p:nvSpPr>
        <p:spPr>
          <a:xfrm>
            <a:off x="6629400" y="1866900"/>
            <a:ext cx="4930616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Internet</a:t>
            </a:r>
            <a:endParaRPr/>
          </a:p>
        </p:txBody>
      </p:sp>
      <p:sp>
        <p:nvSpPr>
          <p:cNvPr id="585" name="Google Shape;585;p46"/>
          <p:cNvSpPr txBox="1"/>
          <p:nvPr/>
        </p:nvSpPr>
        <p:spPr>
          <a:xfrm>
            <a:off x="6629400" y="2335410"/>
            <a:ext cx="4695825" cy="109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Fourth-generation computers also saw the development of GUIs (Graphical User Interfaces), the mouse, and handheld devices. Networked computers led to the internet.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90" name="Google Shape;59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91" name="Google Shape;59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930872"/>
            <a:ext cx="3492400" cy="1996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92" name="Google Shape;59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9650" y="2930872"/>
            <a:ext cx="3492549" cy="1996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93" name="Google Shape;593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7950" y="2930872"/>
            <a:ext cx="3492400" cy="199623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7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5th Generation (Present &amp; Beyond)</a:t>
            </a:r>
            <a:endParaRPr/>
          </a:p>
        </p:txBody>
      </p:sp>
      <p:sp>
        <p:nvSpPr>
          <p:cNvPr id="595" name="Google Shape;595;p47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47"/>
          <p:cNvSpPr txBox="1"/>
          <p:nvPr/>
        </p:nvSpPr>
        <p:spPr>
          <a:xfrm>
            <a:off x="866775" y="3226147"/>
            <a:ext cx="3046943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Artificial Intelligence</a:t>
            </a:r>
            <a:endParaRPr/>
          </a:p>
        </p:txBody>
      </p:sp>
      <p:sp>
        <p:nvSpPr>
          <p:cNvPr id="597" name="Google Shape;597;p47"/>
          <p:cNvSpPr txBox="1"/>
          <p:nvPr/>
        </p:nvSpPr>
        <p:spPr>
          <a:xfrm>
            <a:off x="866775" y="3694658"/>
            <a:ext cx="290185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Computers that can think and learn (e.g., Voice Recognition).</a:t>
            </a:r>
            <a:endParaRPr/>
          </a:p>
        </p:txBody>
      </p:sp>
      <p:sp>
        <p:nvSpPr>
          <p:cNvPr id="598" name="Google Shape;598;p47"/>
          <p:cNvSpPr txBox="1"/>
          <p:nvPr/>
        </p:nvSpPr>
        <p:spPr>
          <a:xfrm>
            <a:off x="4644925" y="3226147"/>
            <a:ext cx="3047099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Parallel Processing</a:t>
            </a:r>
            <a:endParaRPr/>
          </a:p>
        </p:txBody>
      </p:sp>
      <p:sp>
        <p:nvSpPr>
          <p:cNvPr id="599" name="Google Shape;599;p47"/>
          <p:cNvSpPr txBox="1"/>
          <p:nvPr/>
        </p:nvSpPr>
        <p:spPr>
          <a:xfrm>
            <a:off x="4644925" y="3694658"/>
            <a:ext cx="2901999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Using many processors simultaneously to solve complex problems.</a:t>
            </a:r>
            <a:endParaRPr/>
          </a:p>
        </p:txBody>
      </p:sp>
      <p:sp>
        <p:nvSpPr>
          <p:cNvPr id="600" name="Google Shape;600;p47"/>
          <p:cNvSpPr txBox="1"/>
          <p:nvPr/>
        </p:nvSpPr>
        <p:spPr>
          <a:xfrm>
            <a:off x="8423225" y="3226147"/>
            <a:ext cx="3046943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Quantum Computing</a:t>
            </a:r>
            <a:endParaRPr/>
          </a:p>
        </p:txBody>
      </p:sp>
      <p:sp>
        <p:nvSpPr>
          <p:cNvPr id="601" name="Google Shape;601;p47"/>
          <p:cNvSpPr txBox="1"/>
          <p:nvPr/>
        </p:nvSpPr>
        <p:spPr>
          <a:xfrm>
            <a:off x="8423225" y="3694658"/>
            <a:ext cx="2901850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Computing based on quantum mechanics, offering exponential speedups.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3A8A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06" name="Google Shape;60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8"/>
          <p:cNvSpPr txBox="1"/>
          <p:nvPr/>
        </p:nvSpPr>
        <p:spPr>
          <a:xfrm>
            <a:off x="2010489" y="2023169"/>
            <a:ext cx="81710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Part 3: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4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Classification of Computers</a:t>
            </a:r>
            <a:endParaRPr/>
          </a:p>
        </p:txBody>
      </p:sp>
      <p:sp>
        <p:nvSpPr>
          <p:cNvPr id="608" name="Google Shape;608;p48"/>
          <p:cNvSpPr/>
          <p:nvPr/>
        </p:nvSpPr>
        <p:spPr>
          <a:xfrm>
            <a:off x="5619750" y="3871019"/>
            <a:ext cx="952500" cy="1905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48"/>
          <p:cNvSpPr txBox="1"/>
          <p:nvPr/>
        </p:nvSpPr>
        <p:spPr>
          <a:xfrm>
            <a:off x="3662362" y="4385369"/>
            <a:ext cx="4867275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BFDBFE"/>
                </a:solidFill>
                <a:latin typeface="Inter"/>
                <a:ea typeface="Inter"/>
                <a:cs typeface="Inter"/>
                <a:sym typeface="Inter"/>
              </a:rPr>
              <a:t>Categorizing by Purpose, Data Handling, and Size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14" name="Google Shape;61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15" name="Google Shape;61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571625"/>
            <a:ext cx="5286375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16" name="Google Shape;61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1571625"/>
            <a:ext cx="5286375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9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Classification by Purpose</a:t>
            </a:r>
            <a:endParaRPr/>
          </a:p>
        </p:txBody>
      </p:sp>
      <p:sp>
        <p:nvSpPr>
          <p:cNvPr id="618" name="Google Shape;618;p49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49"/>
          <p:cNvSpPr txBox="1"/>
          <p:nvPr/>
        </p:nvSpPr>
        <p:spPr>
          <a:xfrm>
            <a:off x="866775" y="1866900"/>
            <a:ext cx="4930616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General Purpose</a:t>
            </a:r>
            <a:endParaRPr/>
          </a:p>
        </p:txBody>
      </p:sp>
      <p:sp>
        <p:nvSpPr>
          <p:cNvPr id="620" name="Google Shape;620;p49"/>
          <p:cNvSpPr txBox="1"/>
          <p:nvPr/>
        </p:nvSpPr>
        <p:spPr>
          <a:xfrm>
            <a:off x="866775" y="2335410"/>
            <a:ext cx="469582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Designed to perform a variety of tasks. You can use them to write a letter, play a game, or browse the web.</a:t>
            </a:r>
            <a:endParaRPr/>
          </a:p>
        </p:txBody>
      </p:sp>
      <p:sp>
        <p:nvSpPr>
          <p:cNvPr id="621" name="Google Shape;621;p49"/>
          <p:cNvSpPr txBox="1"/>
          <p:nvPr/>
        </p:nvSpPr>
        <p:spPr>
          <a:xfrm>
            <a:off x="866775" y="3055441"/>
            <a:ext cx="46958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Ex: Laptops, Desktops, Tablets.</a:t>
            </a:r>
            <a:endParaRPr/>
          </a:p>
        </p:txBody>
      </p:sp>
      <p:sp>
        <p:nvSpPr>
          <p:cNvPr id="622" name="Google Shape;622;p49"/>
          <p:cNvSpPr txBox="1"/>
          <p:nvPr/>
        </p:nvSpPr>
        <p:spPr>
          <a:xfrm>
            <a:off x="6629400" y="1866900"/>
            <a:ext cx="4930616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Special Purpose</a:t>
            </a:r>
            <a:endParaRPr/>
          </a:p>
        </p:txBody>
      </p:sp>
      <p:sp>
        <p:nvSpPr>
          <p:cNvPr id="623" name="Google Shape;623;p49"/>
          <p:cNvSpPr txBox="1"/>
          <p:nvPr/>
        </p:nvSpPr>
        <p:spPr>
          <a:xfrm>
            <a:off x="6629400" y="2335410"/>
            <a:ext cx="469582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Designed to perform a specific, single task. They are often embedded systems.</a:t>
            </a:r>
            <a:endParaRPr/>
          </a:p>
        </p:txBody>
      </p:sp>
      <p:sp>
        <p:nvSpPr>
          <p:cNvPr id="624" name="Google Shape;624;p49"/>
          <p:cNvSpPr txBox="1"/>
          <p:nvPr/>
        </p:nvSpPr>
        <p:spPr>
          <a:xfrm>
            <a:off x="6629400" y="3055441"/>
            <a:ext cx="46958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Ex: ATMs, Washing Machine Controllers, Traffic Lights.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29" name="Google Shape;62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0"/>
          <p:cNvSpPr txBox="1"/>
          <p:nvPr/>
        </p:nvSpPr>
        <p:spPr>
          <a:xfrm>
            <a:off x="571500" y="1549747"/>
            <a:ext cx="52006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Analog Computers</a:t>
            </a:r>
            <a:endParaRPr/>
          </a:p>
        </p:txBody>
      </p:sp>
      <p:sp>
        <p:nvSpPr>
          <p:cNvPr id="631" name="Google Shape;631;p50"/>
          <p:cNvSpPr txBox="1"/>
          <p:nvPr/>
        </p:nvSpPr>
        <p:spPr>
          <a:xfrm>
            <a:off x="571500" y="2702272"/>
            <a:ext cx="49530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They process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continuous data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(physical quantities that change constantly).</a:t>
            </a:r>
            <a:endParaRPr/>
          </a:p>
        </p:txBody>
      </p:sp>
      <p:sp>
        <p:nvSpPr>
          <p:cNvPr id="632" name="Google Shape;632;p50"/>
          <p:cNvSpPr txBox="1"/>
          <p:nvPr/>
        </p:nvSpPr>
        <p:spPr>
          <a:xfrm>
            <a:off x="571500" y="3536602"/>
            <a:ext cx="4953000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They do not deal with numbers directly but with measuring physical variables like voltage, pressure, temperature, or speed.</a:t>
            </a:r>
            <a:endParaRPr/>
          </a:p>
        </p:txBody>
      </p:sp>
      <p:sp>
        <p:nvSpPr>
          <p:cNvPr id="633" name="Google Shape;633;p50"/>
          <p:cNvSpPr txBox="1"/>
          <p:nvPr/>
        </p:nvSpPr>
        <p:spPr>
          <a:xfrm>
            <a:off x="571500" y="4645223"/>
            <a:ext cx="49530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Examples: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Speedometer, Mercury Thermometer, Seismometer.</a:t>
            </a:r>
            <a:endParaRPr/>
          </a:p>
        </p:txBody>
      </p:sp>
      <p:pic>
        <p:nvPicPr>
          <p:cNvPr descr="image.png" id="634" name="Google Shape;63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39" name="Google Shape;63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40" name="Google Shape;64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2024062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1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Digital Computers</a:t>
            </a:r>
            <a:endParaRPr/>
          </a:p>
        </p:txBody>
      </p:sp>
      <p:sp>
        <p:nvSpPr>
          <p:cNvPr id="642" name="Google Shape;642;p51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51"/>
          <p:cNvSpPr txBox="1"/>
          <p:nvPr/>
        </p:nvSpPr>
        <p:spPr>
          <a:xfrm>
            <a:off x="571500" y="2780407"/>
            <a:ext cx="5350668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Discrete Data</a:t>
            </a:r>
            <a:endParaRPr/>
          </a:p>
        </p:txBody>
      </p:sp>
      <p:sp>
        <p:nvSpPr>
          <p:cNvPr id="644" name="Google Shape;644;p51"/>
          <p:cNvSpPr txBox="1"/>
          <p:nvPr/>
        </p:nvSpPr>
        <p:spPr>
          <a:xfrm>
            <a:off x="571500" y="3248917"/>
            <a:ext cx="509587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They process data in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discrete form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(0s and 1s). They are accurate and faster than analog computers.</a:t>
            </a:r>
            <a:endParaRPr/>
          </a:p>
        </p:txBody>
      </p:sp>
      <p:sp>
        <p:nvSpPr>
          <p:cNvPr id="645" name="Google Shape;645;p51"/>
          <p:cNvSpPr txBox="1"/>
          <p:nvPr/>
        </p:nvSpPr>
        <p:spPr>
          <a:xfrm>
            <a:off x="571500" y="3968948"/>
            <a:ext cx="509587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Everything we use today—text, sound, images—is converted into binary numbers for the digital computer to process.</a:t>
            </a:r>
            <a:endParaRPr/>
          </a:p>
        </p:txBody>
      </p:sp>
      <p:sp>
        <p:nvSpPr>
          <p:cNvPr id="646" name="Google Shape;646;p51"/>
          <p:cNvSpPr txBox="1"/>
          <p:nvPr/>
        </p:nvSpPr>
        <p:spPr>
          <a:xfrm>
            <a:off x="571500" y="4688978"/>
            <a:ext cx="50958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Examples: All modern PCs, Smartphones.</a:t>
            </a:r>
            <a:endParaRPr/>
          </a:p>
        </p:txBody>
      </p:sp>
      <p:pic>
        <p:nvPicPr>
          <p:cNvPr descr="image.png" id="647" name="Google Shape;647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3650" y="2452985"/>
            <a:ext cx="5267325" cy="2952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16" name="Google Shape;11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7" name="Google Shape;11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571625"/>
            <a:ext cx="5286375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8" name="Google Shape;11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1571625"/>
            <a:ext cx="5286375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Data vs. Information</a:t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1343025" y="1866900"/>
            <a:ext cx="4430553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866775" y="2419350"/>
            <a:ext cx="469582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Raw, unprocessed facts, figures, and symbols. It has no meaning on its own.</a:t>
            </a: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7105650" y="1866900"/>
            <a:ext cx="4430553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Information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6629400" y="2419350"/>
            <a:ext cx="469582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Processed data that is organized, meaningful, and useful for decision making.</a:t>
            </a:r>
            <a:endParaRPr/>
          </a:p>
        </p:txBody>
      </p:sp>
      <p:pic>
        <p:nvPicPr>
          <p:cNvPr descr="image.png" id="125" name="Google Shape;12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6775" y="1866900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952500" y="3104048"/>
            <a:ext cx="10477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•</a:t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1057275" y="3105001"/>
            <a:ext cx="45053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Examples:</a:t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952500" y="3492638"/>
            <a:ext cx="10477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•</a:t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1057275" y="3493591"/>
            <a:ext cx="45053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"James", 19, 5000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952500" y="3881229"/>
            <a:ext cx="10477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•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1057275" y="3882181"/>
            <a:ext cx="45053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32, 55, 12</a:t>
            </a:r>
            <a:endParaRPr/>
          </a:p>
        </p:txBody>
      </p:sp>
      <p:pic>
        <p:nvPicPr>
          <p:cNvPr descr="image.png" id="132" name="Google Shape;13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9400" y="1866900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6715125" y="3104048"/>
            <a:ext cx="10477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•</a:t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6819900" y="3105001"/>
            <a:ext cx="45053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Examples: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6715125" y="3492638"/>
            <a:ext cx="10477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•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6819900" y="3493591"/>
            <a:ext cx="45053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"James is 19 years old."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6715125" y="3881229"/>
            <a:ext cx="10477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•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6819900" y="3882181"/>
            <a:ext cx="45053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"Average Score: 33"</a:t>
            </a:r>
            <a:endParaRPr/>
          </a:p>
        </p:txBody>
      </p:sp>
      <p:pic>
        <p:nvPicPr>
          <p:cNvPr descr="image.png" id="139" name="Google Shape;13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1075" y="1971675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0" name="Google Shape;140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24650" y="1971675"/>
            <a:ext cx="190500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52" name="Google Shape;65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53" name="Google Shape;65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550914"/>
            <a:ext cx="11049000" cy="2756296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52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Hybrid Computers</a:t>
            </a:r>
            <a:endParaRPr/>
          </a:p>
        </p:txBody>
      </p:sp>
      <p:sp>
        <p:nvSpPr>
          <p:cNvPr id="655" name="Google Shape;655;p52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52"/>
          <p:cNvSpPr txBox="1"/>
          <p:nvPr/>
        </p:nvSpPr>
        <p:spPr>
          <a:xfrm>
            <a:off x="866775" y="2846189"/>
            <a:ext cx="10981372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Best of Both Worlds</a:t>
            </a:r>
            <a:endParaRPr/>
          </a:p>
        </p:txBody>
      </p:sp>
      <p:sp>
        <p:nvSpPr>
          <p:cNvPr id="657" name="Google Shape;657;p52"/>
          <p:cNvSpPr txBox="1"/>
          <p:nvPr/>
        </p:nvSpPr>
        <p:spPr>
          <a:xfrm>
            <a:off x="866775" y="3314700"/>
            <a:ext cx="1045845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Hybrid computers combine the desirable features of analog and digital computers.</a:t>
            </a:r>
            <a:endParaRPr/>
          </a:p>
        </p:txBody>
      </p:sp>
      <p:sp>
        <p:nvSpPr>
          <p:cNvPr id="658" name="Google Shape;658;p52"/>
          <p:cNvSpPr txBox="1"/>
          <p:nvPr/>
        </p:nvSpPr>
        <p:spPr>
          <a:xfrm>
            <a:off x="866775" y="3760440"/>
            <a:ext cx="1045845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They are fast like analog computers and accurate like digital computers.</a:t>
            </a:r>
            <a:endParaRPr/>
          </a:p>
        </p:txBody>
      </p:sp>
      <p:sp>
        <p:nvSpPr>
          <p:cNvPr id="659" name="Google Shape;659;p52"/>
          <p:cNvSpPr txBox="1"/>
          <p:nvPr/>
        </p:nvSpPr>
        <p:spPr>
          <a:xfrm>
            <a:off x="866775" y="4177605"/>
            <a:ext cx="1045845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Use Case: ICU Hospital Monitors</a:t>
            </a:r>
            <a:endParaRPr/>
          </a:p>
        </p:txBody>
      </p:sp>
      <p:sp>
        <p:nvSpPr>
          <p:cNvPr id="660" name="Google Shape;660;p52"/>
          <p:cNvSpPr txBox="1"/>
          <p:nvPr/>
        </p:nvSpPr>
        <p:spPr>
          <a:xfrm>
            <a:off x="866775" y="4623345"/>
            <a:ext cx="1045845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Analog part measures the patient's heartbeat (continuous). Digital part displays the numbers on the screen (discrete).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65" name="Google Shape;66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53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Microcomputers</a:t>
            </a:r>
            <a:endParaRPr/>
          </a:p>
        </p:txBody>
      </p:sp>
      <p:sp>
        <p:nvSpPr>
          <p:cNvPr id="667" name="Google Shape;667;p53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668" name="Google Shape;66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2024062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53"/>
          <p:cNvSpPr txBox="1"/>
          <p:nvPr/>
        </p:nvSpPr>
        <p:spPr>
          <a:xfrm>
            <a:off x="571500" y="2645122"/>
            <a:ext cx="50958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Also known as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Personal Computers (PCs)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670" name="Google Shape;670;p53"/>
          <p:cNvSpPr txBox="1"/>
          <p:nvPr/>
        </p:nvSpPr>
        <p:spPr>
          <a:xfrm>
            <a:off x="571500" y="3090862"/>
            <a:ext cx="509587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Small, inexpensive, and designed for individual use. They are based on the microprocessor technology.</a:t>
            </a:r>
            <a:endParaRPr/>
          </a:p>
        </p:txBody>
      </p:sp>
      <p:pic>
        <p:nvPicPr>
          <p:cNvPr descr="image.png" id="671" name="Google Shape;671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0" y="3452812"/>
            <a:ext cx="1190625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53"/>
          <p:cNvSpPr txBox="1"/>
          <p:nvPr/>
        </p:nvSpPr>
        <p:spPr>
          <a:xfrm>
            <a:off x="666750" y="3790890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673" name="Google Shape;673;p53"/>
          <p:cNvSpPr txBox="1"/>
          <p:nvPr/>
        </p:nvSpPr>
        <p:spPr>
          <a:xfrm>
            <a:off x="762000" y="3791842"/>
            <a:ext cx="49053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Desktop Computers</a:t>
            </a:r>
            <a:endParaRPr/>
          </a:p>
        </p:txBody>
      </p:sp>
      <p:sp>
        <p:nvSpPr>
          <p:cNvPr id="674" name="Google Shape;674;p53"/>
          <p:cNvSpPr txBox="1"/>
          <p:nvPr/>
        </p:nvSpPr>
        <p:spPr>
          <a:xfrm>
            <a:off x="666750" y="4179480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675" name="Google Shape;675;p53"/>
          <p:cNvSpPr txBox="1"/>
          <p:nvPr/>
        </p:nvSpPr>
        <p:spPr>
          <a:xfrm>
            <a:off x="762000" y="4180433"/>
            <a:ext cx="49053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Laptops / Notebooks</a:t>
            </a:r>
            <a:endParaRPr/>
          </a:p>
        </p:txBody>
      </p:sp>
      <p:sp>
        <p:nvSpPr>
          <p:cNvPr id="676" name="Google Shape;676;p53"/>
          <p:cNvSpPr txBox="1"/>
          <p:nvPr/>
        </p:nvSpPr>
        <p:spPr>
          <a:xfrm>
            <a:off x="666750" y="4568070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677" name="Google Shape;677;p53"/>
          <p:cNvSpPr txBox="1"/>
          <p:nvPr/>
        </p:nvSpPr>
        <p:spPr>
          <a:xfrm>
            <a:off x="762000" y="4569023"/>
            <a:ext cx="49053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Tablets / Smartphones</a:t>
            </a:r>
            <a:endParaRPr/>
          </a:p>
        </p:txBody>
      </p:sp>
      <p:sp>
        <p:nvSpPr>
          <p:cNvPr id="678" name="Google Shape;678;p53"/>
          <p:cNvSpPr txBox="1"/>
          <p:nvPr/>
        </p:nvSpPr>
        <p:spPr>
          <a:xfrm>
            <a:off x="666750" y="4956661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679" name="Google Shape;679;p53"/>
          <p:cNvSpPr txBox="1"/>
          <p:nvPr/>
        </p:nvSpPr>
        <p:spPr>
          <a:xfrm>
            <a:off x="762000" y="4957613"/>
            <a:ext cx="49053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Workstations (High-end PCs)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84" name="Google Shape;68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85" name="Google Shape;68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536626"/>
            <a:ext cx="11049000" cy="278487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4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Minicomputers</a:t>
            </a:r>
            <a:endParaRPr/>
          </a:p>
        </p:txBody>
      </p:sp>
      <p:sp>
        <p:nvSpPr>
          <p:cNvPr id="687" name="Google Shape;687;p54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54"/>
          <p:cNvSpPr txBox="1"/>
          <p:nvPr/>
        </p:nvSpPr>
        <p:spPr>
          <a:xfrm>
            <a:off x="866775" y="2831901"/>
            <a:ext cx="10981372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Mid-Range Servers</a:t>
            </a:r>
            <a:endParaRPr/>
          </a:p>
        </p:txBody>
      </p:sp>
      <p:sp>
        <p:nvSpPr>
          <p:cNvPr id="689" name="Google Shape;689;p54"/>
          <p:cNvSpPr txBox="1"/>
          <p:nvPr/>
        </p:nvSpPr>
        <p:spPr>
          <a:xfrm>
            <a:off x="866775" y="3300412"/>
            <a:ext cx="1045845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Minicomputers are larger than microcomputers but smaller than mainframes.</a:t>
            </a:r>
            <a:endParaRPr/>
          </a:p>
        </p:txBody>
      </p:sp>
      <p:sp>
        <p:nvSpPr>
          <p:cNvPr id="690" name="Google Shape;690;p54"/>
          <p:cNvSpPr txBox="1"/>
          <p:nvPr/>
        </p:nvSpPr>
        <p:spPr>
          <a:xfrm>
            <a:off x="866775" y="3746152"/>
            <a:ext cx="1045845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They support multiple users simultaneously (from 4 to 200).</a:t>
            </a:r>
            <a:endParaRPr/>
          </a:p>
        </p:txBody>
      </p:sp>
      <p:sp>
        <p:nvSpPr>
          <p:cNvPr id="691" name="Google Shape;691;p54"/>
          <p:cNvSpPr txBox="1"/>
          <p:nvPr/>
        </p:nvSpPr>
        <p:spPr>
          <a:xfrm>
            <a:off x="866775" y="4191892"/>
            <a:ext cx="1045845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Uses: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Small to medium business organizations, departmental systems, billing, and inventory tracking.</a:t>
            </a:r>
            <a:endParaRPr/>
          </a:p>
        </p:txBody>
      </p:sp>
      <p:sp>
        <p:nvSpPr>
          <p:cNvPr id="692" name="Google Shape;692;p54"/>
          <p:cNvSpPr txBox="1"/>
          <p:nvPr/>
        </p:nvSpPr>
        <p:spPr>
          <a:xfrm>
            <a:off x="866775" y="4637633"/>
            <a:ext cx="1045845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Note: The term is less common today; usually referred to as "Mid-range Servers".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97" name="Google Shape;69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5"/>
          <p:cNvSpPr txBox="1"/>
          <p:nvPr/>
        </p:nvSpPr>
        <p:spPr>
          <a:xfrm>
            <a:off x="571500" y="1686966"/>
            <a:ext cx="52006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Mainframe Computers</a:t>
            </a:r>
            <a:endParaRPr/>
          </a:p>
        </p:txBody>
      </p:sp>
      <p:sp>
        <p:nvSpPr>
          <p:cNvPr id="699" name="Google Shape;699;p55"/>
          <p:cNvSpPr txBox="1"/>
          <p:nvPr/>
        </p:nvSpPr>
        <p:spPr>
          <a:xfrm>
            <a:off x="571500" y="2839491"/>
            <a:ext cx="49530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Large, expensive, and powerful computers capable of supporting hundreds or thousands of users simultaneously.</a:t>
            </a:r>
            <a:endParaRPr/>
          </a:p>
        </p:txBody>
      </p:sp>
      <p:sp>
        <p:nvSpPr>
          <p:cNvPr id="700" name="Google Shape;700;p55"/>
          <p:cNvSpPr txBox="1"/>
          <p:nvPr/>
        </p:nvSpPr>
        <p:spPr>
          <a:xfrm>
            <a:off x="571500" y="3673822"/>
            <a:ext cx="49530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They are known for their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reliability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and ability to process vast amounts of data.</a:t>
            </a:r>
            <a:endParaRPr/>
          </a:p>
        </p:txBody>
      </p:sp>
      <p:sp>
        <p:nvSpPr>
          <p:cNvPr id="701" name="Google Shape;701;p55"/>
          <p:cNvSpPr txBox="1"/>
          <p:nvPr/>
        </p:nvSpPr>
        <p:spPr>
          <a:xfrm>
            <a:off x="571500" y="4508152"/>
            <a:ext cx="49530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Uses: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Banks (ATM networks), Airlines (Reservation systems), Insurance companies.</a:t>
            </a:r>
            <a:endParaRPr/>
          </a:p>
        </p:txBody>
      </p:sp>
      <p:pic>
        <p:nvPicPr>
          <p:cNvPr descr="image.png" id="702" name="Google Shape;70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707" name="Google Shape;70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6"/>
          <p:cNvSpPr txBox="1"/>
          <p:nvPr/>
        </p:nvSpPr>
        <p:spPr>
          <a:xfrm>
            <a:off x="571500" y="1406872"/>
            <a:ext cx="52006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Supercomputers</a:t>
            </a:r>
            <a:endParaRPr/>
          </a:p>
        </p:txBody>
      </p:sp>
      <p:sp>
        <p:nvSpPr>
          <p:cNvPr id="709" name="Google Shape;709;p56"/>
          <p:cNvSpPr txBox="1"/>
          <p:nvPr/>
        </p:nvSpPr>
        <p:spPr>
          <a:xfrm>
            <a:off x="571500" y="2559397"/>
            <a:ext cx="49530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The fastest and most powerful computers in the world.</a:t>
            </a:r>
            <a:endParaRPr/>
          </a:p>
        </p:txBody>
      </p:sp>
      <p:sp>
        <p:nvSpPr>
          <p:cNvPr id="710" name="Google Shape;710;p56"/>
          <p:cNvSpPr txBox="1"/>
          <p:nvPr/>
        </p:nvSpPr>
        <p:spPr>
          <a:xfrm>
            <a:off x="571500" y="3119437"/>
            <a:ext cx="4953000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They are extremely expensive and are used for specialized applications that require immense mathematical calculations.</a:t>
            </a:r>
            <a:endParaRPr/>
          </a:p>
        </p:txBody>
      </p:sp>
      <p:sp>
        <p:nvSpPr>
          <p:cNvPr id="711" name="Google Shape;711;p56"/>
          <p:cNvSpPr txBox="1"/>
          <p:nvPr/>
        </p:nvSpPr>
        <p:spPr>
          <a:xfrm>
            <a:off x="571500" y="4228058"/>
            <a:ext cx="49530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Uses: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Weather forecasting, Nuclear energy research, Space exploration.</a:t>
            </a:r>
            <a:endParaRPr/>
          </a:p>
        </p:txBody>
      </p:sp>
      <p:sp>
        <p:nvSpPr>
          <p:cNvPr id="712" name="Google Shape;712;p56"/>
          <p:cNvSpPr txBox="1"/>
          <p:nvPr/>
        </p:nvSpPr>
        <p:spPr>
          <a:xfrm>
            <a:off x="571500" y="5062388"/>
            <a:ext cx="49530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Examples: Cray, Summit, Fugaku.</a:t>
            </a:r>
            <a:endParaRPr/>
          </a:p>
        </p:txBody>
      </p:sp>
      <p:pic>
        <p:nvPicPr>
          <p:cNvPr descr="image.png" id="713" name="Google Shape;71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125730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718" name="Google Shape;7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19" name="Google Shape;71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930872"/>
            <a:ext cx="3492400" cy="1996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20" name="Google Shape;720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9650" y="2930872"/>
            <a:ext cx="3492549" cy="1996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21" name="Google Shape;721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7950" y="2930872"/>
            <a:ext cx="3492400" cy="1996231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7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The Future of Computing</a:t>
            </a:r>
            <a:endParaRPr/>
          </a:p>
        </p:txBody>
      </p:sp>
      <p:sp>
        <p:nvSpPr>
          <p:cNvPr id="723" name="Google Shape;723;p57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57"/>
          <p:cNvSpPr txBox="1"/>
          <p:nvPr/>
        </p:nvSpPr>
        <p:spPr>
          <a:xfrm>
            <a:off x="866775" y="3226147"/>
            <a:ext cx="3046943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Wearables</a:t>
            </a:r>
            <a:endParaRPr/>
          </a:p>
        </p:txBody>
      </p:sp>
      <p:sp>
        <p:nvSpPr>
          <p:cNvPr id="725" name="Google Shape;725;p57"/>
          <p:cNvSpPr txBox="1"/>
          <p:nvPr/>
        </p:nvSpPr>
        <p:spPr>
          <a:xfrm>
            <a:off x="866775" y="3694658"/>
            <a:ext cx="2901850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Computing woven into clothing or accessories (Smartwatches, AR Glasses).</a:t>
            </a:r>
            <a:endParaRPr/>
          </a:p>
        </p:txBody>
      </p:sp>
      <p:sp>
        <p:nvSpPr>
          <p:cNvPr id="726" name="Google Shape;726;p57"/>
          <p:cNvSpPr txBox="1"/>
          <p:nvPr/>
        </p:nvSpPr>
        <p:spPr>
          <a:xfrm>
            <a:off x="4644925" y="3226147"/>
            <a:ext cx="3047099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IoT</a:t>
            </a:r>
            <a:endParaRPr/>
          </a:p>
        </p:txBody>
      </p:sp>
      <p:sp>
        <p:nvSpPr>
          <p:cNvPr id="727" name="Google Shape;727;p57"/>
          <p:cNvSpPr txBox="1"/>
          <p:nvPr/>
        </p:nvSpPr>
        <p:spPr>
          <a:xfrm>
            <a:off x="4644925" y="3694658"/>
            <a:ext cx="2901999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Internet of Things. Everyday objects connected to the internet (Smart Fridges, Thermostats).</a:t>
            </a:r>
            <a:endParaRPr/>
          </a:p>
        </p:txBody>
      </p:sp>
      <p:sp>
        <p:nvSpPr>
          <p:cNvPr id="728" name="Google Shape;728;p57"/>
          <p:cNvSpPr txBox="1"/>
          <p:nvPr/>
        </p:nvSpPr>
        <p:spPr>
          <a:xfrm>
            <a:off x="8423225" y="3226147"/>
            <a:ext cx="3046943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Cloud Computing</a:t>
            </a:r>
            <a:endParaRPr/>
          </a:p>
        </p:txBody>
      </p:sp>
      <p:sp>
        <p:nvSpPr>
          <p:cNvPr id="729" name="Google Shape;729;p57"/>
          <p:cNvSpPr txBox="1"/>
          <p:nvPr/>
        </p:nvSpPr>
        <p:spPr>
          <a:xfrm>
            <a:off x="8423225" y="3694658"/>
            <a:ext cx="2901850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Moving processing and storage from local devices to massive server farms on the internet.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734" name="Google Shape;73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35" name="Google Shape;73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76250" y="542925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8"/>
          <p:cNvSpPr txBox="1"/>
          <p:nvPr/>
        </p:nvSpPr>
        <p:spPr>
          <a:xfrm>
            <a:off x="4150756" y="2282279"/>
            <a:ext cx="3890486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0F172A"/>
                </a:solidFill>
                <a:latin typeface="Inter"/>
                <a:ea typeface="Inter"/>
                <a:cs typeface="Inter"/>
                <a:sym typeface="Inter"/>
              </a:rPr>
              <a:t>Questions?</a:t>
            </a:r>
            <a:endParaRPr/>
          </a:p>
        </p:txBody>
      </p:sp>
      <p:sp>
        <p:nvSpPr>
          <p:cNvPr id="737" name="Google Shape;737;p58"/>
          <p:cNvSpPr txBox="1"/>
          <p:nvPr/>
        </p:nvSpPr>
        <p:spPr>
          <a:xfrm>
            <a:off x="3967162" y="3486150"/>
            <a:ext cx="4257675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Module 1: Understanding the Computer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742" name="Google Shape;74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59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Image Sources</a:t>
            </a:r>
            <a:endParaRPr/>
          </a:p>
        </p:txBody>
      </p:sp>
      <p:sp>
        <p:nvSpPr>
          <p:cNvPr id="744" name="Google Shape;744;p59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59"/>
          <p:cNvSpPr/>
          <p:nvPr/>
        </p:nvSpPr>
        <p:spPr>
          <a:xfrm>
            <a:off x="571500" y="1571625"/>
            <a:ext cx="11049000" cy="784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59"/>
          <p:cNvSpPr/>
          <p:nvPr/>
        </p:nvSpPr>
        <p:spPr>
          <a:xfrm>
            <a:off x="571500" y="2356395"/>
            <a:ext cx="11049000" cy="784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59"/>
          <p:cNvSpPr/>
          <p:nvPr/>
        </p:nvSpPr>
        <p:spPr>
          <a:xfrm>
            <a:off x="571500" y="3141166"/>
            <a:ext cx="11049000" cy="784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59"/>
          <p:cNvSpPr/>
          <p:nvPr/>
        </p:nvSpPr>
        <p:spPr>
          <a:xfrm>
            <a:off x="571500" y="3925937"/>
            <a:ext cx="11049000" cy="982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59"/>
          <p:cNvSpPr/>
          <p:nvPr/>
        </p:nvSpPr>
        <p:spPr>
          <a:xfrm>
            <a:off x="571500" y="4908798"/>
            <a:ext cx="11049000" cy="784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59"/>
          <p:cNvSpPr/>
          <p:nvPr/>
        </p:nvSpPr>
        <p:spPr>
          <a:xfrm>
            <a:off x="571500" y="2346870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59"/>
          <p:cNvSpPr/>
          <p:nvPr/>
        </p:nvSpPr>
        <p:spPr>
          <a:xfrm>
            <a:off x="571500" y="2346870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59"/>
          <p:cNvSpPr/>
          <p:nvPr/>
        </p:nvSpPr>
        <p:spPr>
          <a:xfrm>
            <a:off x="571500" y="3131641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59"/>
          <p:cNvSpPr/>
          <p:nvPr/>
        </p:nvSpPr>
        <p:spPr>
          <a:xfrm>
            <a:off x="571500" y="3131641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59"/>
          <p:cNvSpPr/>
          <p:nvPr/>
        </p:nvSpPr>
        <p:spPr>
          <a:xfrm>
            <a:off x="571500" y="3916412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59"/>
          <p:cNvSpPr/>
          <p:nvPr/>
        </p:nvSpPr>
        <p:spPr>
          <a:xfrm>
            <a:off x="571500" y="3916412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59"/>
          <p:cNvSpPr/>
          <p:nvPr/>
        </p:nvSpPr>
        <p:spPr>
          <a:xfrm>
            <a:off x="571500" y="4899273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59"/>
          <p:cNvSpPr/>
          <p:nvPr/>
        </p:nvSpPr>
        <p:spPr>
          <a:xfrm>
            <a:off x="571500" y="4899273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59"/>
          <p:cNvSpPr/>
          <p:nvPr/>
        </p:nvSpPr>
        <p:spPr>
          <a:xfrm>
            <a:off x="571500" y="5684043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59"/>
          <p:cNvSpPr/>
          <p:nvPr/>
        </p:nvSpPr>
        <p:spPr>
          <a:xfrm>
            <a:off x="571500" y="5684043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760" name="Google Shape;76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721048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59"/>
          <p:cNvSpPr txBox="1"/>
          <p:nvPr/>
        </p:nvSpPr>
        <p:spPr>
          <a:xfrm>
            <a:off x="1666875" y="1714500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https://images.stockcake.com/public/1/f/e/1fec4b0a-7d31-43fe-a6c4-9fa1ac194d57_large/laptop-on-desk-stockcake.jpg</a:t>
            </a:r>
            <a:endParaRPr/>
          </a:p>
        </p:txBody>
      </p:sp>
      <p:sp>
        <p:nvSpPr>
          <p:cNvPr id="762" name="Google Shape;762;p59"/>
          <p:cNvSpPr txBox="1"/>
          <p:nvPr/>
        </p:nvSpPr>
        <p:spPr>
          <a:xfrm>
            <a:off x="1666875" y="1960215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stockcake.com</a:t>
            </a:r>
            <a:endParaRPr/>
          </a:p>
        </p:txBody>
      </p:sp>
      <p:pic>
        <p:nvPicPr>
          <p:cNvPr descr="image.png" id="763" name="Google Shape;763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505819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59"/>
          <p:cNvSpPr txBox="1"/>
          <p:nvPr/>
        </p:nvSpPr>
        <p:spPr>
          <a:xfrm>
            <a:off x="1666875" y="2499270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https://i.sstatic.net/geioP.gif</a:t>
            </a:r>
            <a:endParaRPr/>
          </a:p>
        </p:txBody>
      </p:sp>
      <p:sp>
        <p:nvSpPr>
          <p:cNvPr id="765" name="Google Shape;765;p59"/>
          <p:cNvSpPr txBox="1"/>
          <p:nvPr/>
        </p:nvSpPr>
        <p:spPr>
          <a:xfrm>
            <a:off x="1666875" y="2744985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stackexchange.com</a:t>
            </a:r>
            <a:endParaRPr/>
          </a:p>
        </p:txBody>
      </p:sp>
      <p:pic>
        <p:nvPicPr>
          <p:cNvPr descr="image.png" id="766" name="Google Shape;766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3290589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9"/>
          <p:cNvSpPr txBox="1"/>
          <p:nvPr/>
        </p:nvSpPr>
        <p:spPr>
          <a:xfrm>
            <a:off x="1666875" y="3284041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http://images.computerhistory.org/revonline/images/102630015p-03-03.jpg?w=600</a:t>
            </a:r>
            <a:endParaRPr/>
          </a:p>
        </p:txBody>
      </p:sp>
      <p:sp>
        <p:nvSpPr>
          <p:cNvPr id="768" name="Google Shape;768;p59"/>
          <p:cNvSpPr txBox="1"/>
          <p:nvPr/>
        </p:nvSpPr>
        <p:spPr>
          <a:xfrm>
            <a:off x="1666875" y="3529756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www.computerhistory.org</a:t>
            </a:r>
            <a:endParaRPr/>
          </a:p>
        </p:txBody>
      </p:sp>
      <p:pic>
        <p:nvPicPr>
          <p:cNvPr descr="image.png" id="769" name="Google Shape;769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" y="417448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59"/>
          <p:cNvSpPr txBox="1"/>
          <p:nvPr/>
        </p:nvSpPr>
        <p:spPr>
          <a:xfrm>
            <a:off x="1666875" y="4068812"/>
            <a:ext cx="9953625" cy="39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https://upload.wikimedia.org/wikipedia/commons/thumb/c/cc/Babbages_Analytical_Engine%2C_1834-1871._%289660574685%29.jpg/1200px-Babbages_Analytical_Engine%2C_1834-1871._%289660574685%29.jpg</a:t>
            </a:r>
            <a:endParaRPr/>
          </a:p>
        </p:txBody>
      </p:sp>
      <p:sp>
        <p:nvSpPr>
          <p:cNvPr id="771" name="Google Shape;771;p59"/>
          <p:cNvSpPr txBox="1"/>
          <p:nvPr/>
        </p:nvSpPr>
        <p:spPr>
          <a:xfrm>
            <a:off x="1666875" y="4512617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wikipedia.org</a:t>
            </a:r>
            <a:endParaRPr/>
          </a:p>
        </p:txBody>
      </p:sp>
      <p:pic>
        <p:nvPicPr>
          <p:cNvPr descr="image.png" id="772" name="Google Shape;772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1500" y="5058221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59"/>
          <p:cNvSpPr txBox="1"/>
          <p:nvPr/>
        </p:nvSpPr>
        <p:spPr>
          <a:xfrm>
            <a:off x="1666875" y="5051673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https://upload.wikimedia.org/wikipedia/commons/thumb/e/e9/Elektronenroehren-auswahl.jpg/1200px-Elektronenroehren-auswahl.jpg</a:t>
            </a:r>
            <a:endParaRPr/>
          </a:p>
        </p:txBody>
      </p:sp>
      <p:sp>
        <p:nvSpPr>
          <p:cNvPr id="774" name="Google Shape;774;p59"/>
          <p:cNvSpPr txBox="1"/>
          <p:nvPr/>
        </p:nvSpPr>
        <p:spPr>
          <a:xfrm>
            <a:off x="1666875" y="5297388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en.wikipedia.org</a:t>
            </a:r>
            <a:endParaRPr/>
          </a:p>
        </p:txBody>
      </p:sp>
      <p:pic>
        <p:nvPicPr>
          <p:cNvPr descr="image.png" id="775" name="Google Shape;775;p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1500" y="5842992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59"/>
          <p:cNvSpPr txBox="1"/>
          <p:nvPr/>
        </p:nvSpPr>
        <p:spPr>
          <a:xfrm>
            <a:off x="1666875" y="5836443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https://upload.wikimedia.org/wikipedia/commons/5/5a/Transistors.agr.jpg</a:t>
            </a:r>
            <a:endParaRPr/>
          </a:p>
        </p:txBody>
      </p:sp>
      <p:sp>
        <p:nvSpPr>
          <p:cNvPr id="777" name="Google Shape;777;p59"/>
          <p:cNvSpPr txBox="1"/>
          <p:nvPr/>
        </p:nvSpPr>
        <p:spPr>
          <a:xfrm>
            <a:off x="1666875" y="6082158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en.wikipedia.org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782" name="Google Shape;78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60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Image Sources</a:t>
            </a:r>
            <a:endParaRPr/>
          </a:p>
        </p:txBody>
      </p:sp>
      <p:sp>
        <p:nvSpPr>
          <p:cNvPr id="784" name="Google Shape;784;p60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60"/>
          <p:cNvSpPr/>
          <p:nvPr/>
        </p:nvSpPr>
        <p:spPr>
          <a:xfrm>
            <a:off x="571500" y="2166193"/>
            <a:ext cx="11049000" cy="784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60"/>
          <p:cNvSpPr/>
          <p:nvPr/>
        </p:nvSpPr>
        <p:spPr>
          <a:xfrm>
            <a:off x="571500" y="2950964"/>
            <a:ext cx="11049000" cy="982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60"/>
          <p:cNvSpPr/>
          <p:nvPr/>
        </p:nvSpPr>
        <p:spPr>
          <a:xfrm>
            <a:off x="571500" y="3933825"/>
            <a:ext cx="11049000" cy="982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60"/>
          <p:cNvSpPr/>
          <p:nvPr/>
        </p:nvSpPr>
        <p:spPr>
          <a:xfrm>
            <a:off x="571500" y="2941439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60"/>
          <p:cNvSpPr/>
          <p:nvPr/>
        </p:nvSpPr>
        <p:spPr>
          <a:xfrm>
            <a:off x="571500" y="2941439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60"/>
          <p:cNvSpPr/>
          <p:nvPr/>
        </p:nvSpPr>
        <p:spPr>
          <a:xfrm>
            <a:off x="571500" y="3924300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60"/>
          <p:cNvSpPr/>
          <p:nvPr/>
        </p:nvSpPr>
        <p:spPr>
          <a:xfrm>
            <a:off x="571500" y="3924300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60"/>
          <p:cNvSpPr/>
          <p:nvPr/>
        </p:nvSpPr>
        <p:spPr>
          <a:xfrm>
            <a:off x="571500" y="4907160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60"/>
          <p:cNvSpPr/>
          <p:nvPr/>
        </p:nvSpPr>
        <p:spPr>
          <a:xfrm>
            <a:off x="571500" y="4907160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794" name="Google Shape;79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315616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60"/>
          <p:cNvSpPr txBox="1"/>
          <p:nvPr/>
        </p:nvSpPr>
        <p:spPr>
          <a:xfrm>
            <a:off x="1666875" y="2309068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https://png.pngtree.com/png-vector/20250826/ourlarge/pngtree-detailed-macro-shot-of-a-futuristic-integrated-circuit-chip-with-glowing-png-image_17225581.webp</a:t>
            </a:r>
            <a:endParaRPr/>
          </a:p>
        </p:txBody>
      </p:sp>
      <p:sp>
        <p:nvSpPr>
          <p:cNvPr id="796" name="Google Shape;796;p60"/>
          <p:cNvSpPr txBox="1"/>
          <p:nvPr/>
        </p:nvSpPr>
        <p:spPr>
          <a:xfrm>
            <a:off x="1666875" y="2554783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pngtree.com</a:t>
            </a:r>
            <a:endParaRPr/>
          </a:p>
        </p:txBody>
      </p:sp>
      <p:pic>
        <p:nvPicPr>
          <p:cNvPr descr="image.png" id="797" name="Google Shape;797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199507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60"/>
          <p:cNvSpPr txBox="1"/>
          <p:nvPr/>
        </p:nvSpPr>
        <p:spPr>
          <a:xfrm>
            <a:off x="1666875" y="3093839"/>
            <a:ext cx="9953625" cy="39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https://hodinkee.imgix.net/uploads/images/1509720218890-zz9s53rz70a-7f7370fa1e94f04279bf2f2864cc29b7/Omata-Hero.jpg?ixlib=rails-1.1.0&amp;fm=jpg&amp;q=55&amp;auto=format&amp;usm=12</a:t>
            </a:r>
            <a:endParaRPr/>
          </a:p>
        </p:txBody>
      </p:sp>
      <p:sp>
        <p:nvSpPr>
          <p:cNvPr id="799" name="Google Shape;799;p60"/>
          <p:cNvSpPr txBox="1"/>
          <p:nvPr/>
        </p:nvSpPr>
        <p:spPr>
          <a:xfrm>
            <a:off x="1666875" y="3537644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www.hodinkee.com</a:t>
            </a:r>
            <a:endParaRPr/>
          </a:p>
        </p:txBody>
      </p:sp>
      <p:pic>
        <p:nvPicPr>
          <p:cNvPr descr="image.png" id="800" name="Google Shape;800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4182367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60"/>
          <p:cNvSpPr txBox="1"/>
          <p:nvPr/>
        </p:nvSpPr>
        <p:spPr>
          <a:xfrm>
            <a:off x="1666875" y="4076700"/>
            <a:ext cx="9953625" cy="39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https://www.ibm.com/adobe/dynamicmedia/deliver/dm-aid--9440ffa4-b474-42e7-b5d1-5f56a2781a72/2021-08-18-ibm-z-forest-z-custodians-0067-fnl.jpg?preferwebp=true&amp;width=320</a:t>
            </a:r>
            <a:endParaRPr/>
          </a:p>
        </p:txBody>
      </p:sp>
      <p:sp>
        <p:nvSpPr>
          <p:cNvPr id="802" name="Google Shape;802;p60"/>
          <p:cNvSpPr txBox="1"/>
          <p:nvPr/>
        </p:nvSpPr>
        <p:spPr>
          <a:xfrm>
            <a:off x="1666875" y="4520505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www.ibm.com</a:t>
            </a:r>
            <a:endParaRPr/>
          </a:p>
        </p:txBody>
      </p:sp>
      <p:pic>
        <p:nvPicPr>
          <p:cNvPr descr="image.png" id="803" name="Google Shape;803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" y="5066109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60"/>
          <p:cNvSpPr txBox="1"/>
          <p:nvPr/>
        </p:nvSpPr>
        <p:spPr>
          <a:xfrm>
            <a:off x="1666875" y="5059560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https://upload.wikimedia.org/wikipedia/commons/2/2a/Science_Museum_20180227_132902_%2849362732462%29.jpg</a:t>
            </a:r>
            <a:endParaRPr/>
          </a:p>
        </p:txBody>
      </p:sp>
      <p:sp>
        <p:nvSpPr>
          <p:cNvPr id="805" name="Google Shape;805;p60"/>
          <p:cNvSpPr txBox="1"/>
          <p:nvPr/>
        </p:nvSpPr>
        <p:spPr>
          <a:xfrm>
            <a:off x="1666875" y="5305276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Inter"/>
                <a:ea typeface="Inter"/>
                <a:cs typeface="Inter"/>
                <a:sym typeface="Inter"/>
              </a:rPr>
              <a:t>wikipedia.org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45" name="Google Shape;14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The IPOS Cycle: Input</a:t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48" name="Google Shape;14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2024062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 txBox="1"/>
          <p:nvPr/>
        </p:nvSpPr>
        <p:spPr>
          <a:xfrm>
            <a:off x="571500" y="1965126"/>
            <a:ext cx="5350668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Entering Data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571500" y="2433637"/>
            <a:ext cx="509587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Input is the process of entering data and instructions into the computer system.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571500" y="3153667"/>
            <a:ext cx="509587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Without input, a computer acts like a sleeping brain—capable but inactive.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571500" y="3873698"/>
            <a:ext cx="50958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Common Devices:</a:t>
            </a:r>
            <a:endParaRPr/>
          </a:p>
        </p:txBody>
      </p:sp>
      <p:pic>
        <p:nvPicPr>
          <p:cNvPr descr="image.png" id="153" name="Google Shape;15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2450" y="3214687"/>
            <a:ext cx="16097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666750" y="4299436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762000" y="4300388"/>
            <a:ext cx="49053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Keyboard (Typing)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666750" y="4688026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762000" y="4688978"/>
            <a:ext cx="49053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Mouse (Pointing)</a:t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666750" y="5076616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59" name="Google Shape;159;p17"/>
          <p:cNvSpPr txBox="1"/>
          <p:nvPr/>
        </p:nvSpPr>
        <p:spPr>
          <a:xfrm>
            <a:off x="762000" y="5077569"/>
            <a:ext cx="49053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Microphone (Audio)</a:t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666750" y="5465206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762000" y="5466159"/>
            <a:ext cx="49053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Scanner (Images)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66" name="Google Shape;16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7" name="Google Shape;16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024062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The IPOS Cycle: Processing</a:t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70" name="Google Shape;17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671" y="2033587"/>
            <a:ext cx="5114032" cy="379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6334125" y="2605236"/>
            <a:ext cx="5350668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Brain of the Computer</a:t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6334125" y="3073747"/>
            <a:ext cx="5095875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Processing involves manipulating data to transform it into information. This happens in the </a:t>
            </a: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Central Processing Unit (CPU)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6429375" y="4048065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6524625" y="4049017"/>
            <a:ext cx="49053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ALU (Arithmetic Logic Unit):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Math &amp; Logic.</a:t>
            </a: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6429375" y="4436655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76" name="Google Shape;176;p18"/>
          <p:cNvSpPr txBox="1"/>
          <p:nvPr/>
        </p:nvSpPr>
        <p:spPr>
          <a:xfrm>
            <a:off x="6524625" y="4437608"/>
            <a:ext cx="49053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CU (Control Unit):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Traffic cop of data.</a:t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6429375" y="4825245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78" name="Google Shape;178;p18"/>
          <p:cNvSpPr txBox="1"/>
          <p:nvPr/>
        </p:nvSpPr>
        <p:spPr>
          <a:xfrm>
            <a:off x="6524625" y="4826198"/>
            <a:ext cx="49053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Registers: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High-speed temporary storage.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83" name="Google Shape;18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4" name="Google Shape;18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730847"/>
            <a:ext cx="5381625" cy="17219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5" name="Google Shape;18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8875" y="2730847"/>
            <a:ext cx="5381625" cy="172194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The IPOS Cycle: Output</a:t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571500" y="4738538"/>
            <a:ext cx="110490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Devices:</a:t>
            </a: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Monitors, Printers, Speakers, Projectors.</a:t>
            </a:r>
            <a:endParaRPr/>
          </a:p>
        </p:txBody>
      </p:sp>
      <p:sp>
        <p:nvSpPr>
          <p:cNvPr id="189" name="Google Shape;189;p19"/>
          <p:cNvSpPr txBox="1"/>
          <p:nvPr/>
        </p:nvSpPr>
        <p:spPr>
          <a:xfrm>
            <a:off x="866775" y="3026122"/>
            <a:ext cx="5030628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Soft Copy</a:t>
            </a:r>
            <a:endParaRPr/>
          </a:p>
        </p:txBody>
      </p:sp>
      <p:sp>
        <p:nvSpPr>
          <p:cNvPr id="190" name="Google Shape;190;p19"/>
          <p:cNvSpPr txBox="1"/>
          <p:nvPr/>
        </p:nvSpPr>
        <p:spPr>
          <a:xfrm>
            <a:off x="866775" y="3494633"/>
            <a:ext cx="479107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Intangible output displayed on a screen or played through speakers. It exists only electronically.</a:t>
            </a:r>
            <a:endParaRPr/>
          </a:p>
        </p:txBody>
      </p:sp>
      <p:sp>
        <p:nvSpPr>
          <p:cNvPr id="191" name="Google Shape;191;p19"/>
          <p:cNvSpPr txBox="1"/>
          <p:nvPr/>
        </p:nvSpPr>
        <p:spPr>
          <a:xfrm>
            <a:off x="6534150" y="3026122"/>
            <a:ext cx="5030628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Hard Copy</a:t>
            </a:r>
            <a:endParaRPr/>
          </a:p>
        </p:txBody>
      </p:sp>
      <p:sp>
        <p:nvSpPr>
          <p:cNvPr id="192" name="Google Shape;192;p19"/>
          <p:cNvSpPr txBox="1"/>
          <p:nvPr/>
        </p:nvSpPr>
        <p:spPr>
          <a:xfrm>
            <a:off x="6534150" y="3494633"/>
            <a:ext cx="479107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Tangible output printed on paper or 3D material. It is permanent and physical.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7" name="Google Shape;19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8" name="Google Shape;19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571625"/>
            <a:ext cx="5286375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9" name="Google Shape;19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1571625"/>
            <a:ext cx="5286375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The IPOS Cycle: Storage</a:t>
            </a: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571500" y="1171575"/>
            <a:ext cx="110490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866775" y="1866900"/>
            <a:ext cx="4930616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Primary Storage (RAM)</a:t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866775" y="2335410"/>
            <a:ext cx="469582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Volatile memory. Holds data currently being used by the CPU. Data is lost when power is off.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6629400" y="1866900"/>
            <a:ext cx="4930616" cy="29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2563EB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Secondary Storage (ROM/HDD)</a:t>
            </a:r>
            <a:endParaRPr/>
          </a:p>
        </p:txBody>
      </p:sp>
      <p:sp>
        <p:nvSpPr>
          <p:cNvPr id="205" name="Google Shape;205;p20"/>
          <p:cNvSpPr txBox="1"/>
          <p:nvPr/>
        </p:nvSpPr>
        <p:spPr>
          <a:xfrm>
            <a:off x="6629400" y="2335410"/>
            <a:ext cx="469582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Non-volatile. Stores data permanently even when power is off. Examples: Hard Drives, SSDs, USBs.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10" name="Google Shape;21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1" name="Google Shape;21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476250"/>
            <a:ext cx="11239500" cy="59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/>
        </p:nvSpPr>
        <p:spPr>
          <a:xfrm>
            <a:off x="1755457" y="2598390"/>
            <a:ext cx="868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Computer Number Systems</a:t>
            </a:r>
            <a:endParaRPr/>
          </a:p>
        </p:txBody>
      </p:sp>
      <p:sp>
        <p:nvSpPr>
          <p:cNvPr id="213" name="Google Shape;213;p21"/>
          <p:cNvSpPr txBox="1"/>
          <p:nvPr/>
        </p:nvSpPr>
        <p:spPr>
          <a:xfrm>
            <a:off x="3276600" y="3779490"/>
            <a:ext cx="5638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75569"/>
                </a:solidFill>
                <a:latin typeface="DM Sans"/>
                <a:ea typeface="DM Sans"/>
                <a:cs typeface="DM Sans"/>
                <a:sym typeface="DM Sans"/>
              </a:rPr>
              <a:t>Understanding how data is represented in computing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